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1"/>
  </p:notesMasterIdLst>
  <p:handoutMasterIdLst>
    <p:handoutMasterId r:id="rId22"/>
  </p:handoutMasterIdLst>
  <p:sldIdLst>
    <p:sldId id="457" r:id="rId2"/>
    <p:sldId id="473" r:id="rId3"/>
    <p:sldId id="460" r:id="rId4"/>
    <p:sldId id="477" r:id="rId5"/>
    <p:sldId id="436" r:id="rId6"/>
    <p:sldId id="481" r:id="rId7"/>
    <p:sldId id="417" r:id="rId8"/>
    <p:sldId id="442" r:id="rId9"/>
    <p:sldId id="458" r:id="rId10"/>
    <p:sldId id="480" r:id="rId11"/>
    <p:sldId id="474" r:id="rId12"/>
    <p:sldId id="475" r:id="rId13"/>
    <p:sldId id="478" r:id="rId14"/>
    <p:sldId id="443" r:id="rId15"/>
    <p:sldId id="479" r:id="rId16"/>
    <p:sldId id="420" r:id="rId17"/>
    <p:sldId id="465" r:id="rId18"/>
    <p:sldId id="469" r:id="rId19"/>
    <p:sldId id="463" r:id="rId20"/>
  </p:sldIdLst>
  <p:sldSz cx="9906000" cy="6858000" type="A4"/>
  <p:notesSz cx="6735763" cy="9866313"/>
  <p:custDataLst>
    <p:tags r:id="rId2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5932"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EC"/>
    <a:srgbClr val="33CCFF"/>
    <a:srgbClr val="FF6600"/>
    <a:srgbClr val="FF9933"/>
    <a:srgbClr val="00FF00"/>
    <a:srgbClr val="FFCC00"/>
    <a:srgbClr val="24FC39"/>
    <a:srgbClr val="A0C84D"/>
    <a:srgbClr val="FF5A00"/>
    <a:srgbClr val="E00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47" autoAdjust="0"/>
  </p:normalViewPr>
  <p:slideViewPr>
    <p:cSldViewPr>
      <p:cViewPr varScale="1">
        <p:scale>
          <a:sx n="98" d="100"/>
          <a:sy n="98" d="100"/>
        </p:scale>
        <p:origin x="580" y="60"/>
      </p:cViewPr>
      <p:guideLst>
        <p:guide orient="horz" pos="2160"/>
        <p:guide pos="3120"/>
        <p:guide pos="5932"/>
      </p:guideLst>
    </p:cSldViewPr>
  </p:slideViewPr>
  <p:outlineViewPr>
    <p:cViewPr>
      <p:scale>
        <a:sx n="33" d="100"/>
        <a:sy n="33" d="100"/>
      </p:scale>
      <p:origin x="0" y="7668"/>
    </p:cViewPr>
  </p:outlineViewPr>
  <p:notesTextViewPr>
    <p:cViewPr>
      <p:scale>
        <a:sx n="1" d="1"/>
        <a:sy n="1" d="1"/>
      </p:scale>
      <p:origin x="0" y="0"/>
    </p:cViewPr>
  </p:notesTextViewPr>
  <p:sorterViewPr>
    <p:cViewPr varScale="1">
      <p:scale>
        <a:sx n="1" d="1"/>
        <a:sy n="1" d="1"/>
      </p:scale>
      <p:origin x="0" y="0"/>
    </p:cViewPr>
  </p:sorterViewPr>
  <p:notesViewPr>
    <p:cSldViewPr>
      <p:cViewPr>
        <p:scale>
          <a:sx n="90" d="100"/>
          <a:sy n="90" d="100"/>
        </p:scale>
        <p:origin x="-2070"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pfwi99006v\00&#20013;&#23567;&#20225;&#26989;&#24193;&#20107;&#26989;&#29872;&#22659;&#37096;&#35519;&#26619;&#23460;00\02_&#30333;&#26360;&#20197;&#22806;&#12398;&#35519;&#26619;&#20998;&#26512;\2019\01_&#21462;&#24341;&#36969;&#27491;&#21270;&#12395;&#38306;&#12377;&#12427;&#20998;&#26512;\191126_&#20385;&#26684;&#36578;&#23233;&#21147;&#25351;&#27161;_13-18&#24180;&#24230;&#36861;&#21152;\&#20385;&#26684;&#36578;&#23233;&#25351;&#27161;&#23566;&#20986;&#12514;&#12487;&#12523;_20191129_v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kpfwi99006v\00&#20013;&#23567;&#20225;&#26989;&#24193;&#20107;&#26989;&#29872;&#22659;&#37096;&#35519;&#26619;&#23460;00\02_&#30333;&#26360;&#20197;&#22806;&#12398;&#35519;&#26619;&#20998;&#26512;\2019\01_&#21462;&#24341;&#36969;&#27491;&#21270;&#12395;&#38306;&#12377;&#12427;&#20998;&#26512;\191126_&#20385;&#26684;&#36578;&#23233;&#21147;&#25351;&#27161;_13-18&#24180;&#24230;&#36861;&#21152;\&#20385;&#26684;&#36578;&#23233;&#25351;&#27161;&#23566;&#20986;&#12514;&#12487;&#12523;_20191129_v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kpfwi99006v\00&#20013;&#23567;&#20225;&#26989;&#24193;&#20107;&#26989;&#29872;&#22659;&#37096;&#20225;&#30011;&#35506;00\10_&#26032;&#25919;&#31574;\R2&#24180;&#24230;\03_&#65328;&#65331;&#36899;&#25658;&#25512;&#36914;&#20250;&#35696;\&#9734;&#26448;&#26009;\200313\&#35069;&#36896;&#26989;&#65288;n&#25968;&#6528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kpfwi99006v\00&#20013;&#23567;&#20225;&#26989;&#24193;&#20107;&#26989;&#29872;&#22659;&#37096;&#20225;&#30011;&#35506;00\10_&#26032;&#25919;&#31574;\R2&#24180;&#24230;\03_&#65328;&#65331;&#36899;&#25658;&#25512;&#36914;&#20250;&#35696;\&#9734;&#26448;&#26009;\200313\&#38750;&#35069;&#36896;&#26989;&#65288;n&#25968;&#65289;.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8FSVA002\OBXO\&#29987;&#26989;&#12539;&#38599;&#29992;\03_&#20491;&#21029;&#25919;&#31574;\&#9734;&#20385;&#26684;&#36578;&#23233;(200227&#20197;&#38477;&#65289;\200422%20&#9733;&#65288;&#26368;&#26032;&#29256;&#12399;&#12371;&#12385;&#12425;&#65289;&#31532;&#65297;&#22238;&#26410;&#26469;&#12434;&#25299;&#12367;&#12497;&#12540;&#12488;&#12490;&#12540;&#12471;&#12483;&#12503;&#27083;&#31689;&#25512;&#36914;&#20250;&#35696;\09_&#20107;&#21209;&#23616;&#25552;&#20986;&#36039;&#26009;\&#12486;&#12524;&#12527;&#12540;&#12463;&#12539;EDI&#22259;.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097622125592571E-2"/>
          <c:y val="3.0250878073256396E-2"/>
          <c:w val="0.83878579212741255"/>
          <c:h val="0.74446395718347547"/>
        </c:manualLayout>
      </c:layout>
      <c:barChart>
        <c:barDir val="col"/>
        <c:grouping val="stacked"/>
        <c:varyColors val="0"/>
        <c:ser>
          <c:idx val="2"/>
          <c:order val="0"/>
          <c:tx>
            <c:strRef>
              <c:f>付加価値デフレータ!$H$3</c:f>
              <c:strCache>
                <c:ptCount val="1"/>
                <c:pt idx="0">
                  <c:v>販売価格伸び率</c:v>
                </c:pt>
              </c:strCache>
            </c:strRef>
          </c:tx>
          <c:spPr>
            <a:pattFill prst="pct40">
              <a:fgClr>
                <a:srgbClr val="00B0F0"/>
              </a:fgClr>
              <a:bgClr>
                <a:sysClr val="window" lastClr="FFFFFF"/>
              </a:bgClr>
            </a:pattFill>
            <a:ln w="6350">
              <a:solidFill>
                <a:sysClr val="windowText" lastClr="000000"/>
              </a:solidFill>
            </a:ln>
          </c:spPr>
          <c:invertIfNegative val="0"/>
          <c:cat>
            <c:multiLvlStrRef>
              <c:f>付加価値デフレータ!$Y$136:$Z$147</c:f>
              <c:multiLvlStrCache>
                <c:ptCount val="12"/>
                <c:lvl>
                  <c:pt idx="0">
                    <c:v>Ⅳ</c:v>
                  </c:pt>
                  <c:pt idx="1">
                    <c:v>Ⅰ</c:v>
                  </c:pt>
                  <c:pt idx="2">
                    <c:v>Ⅱ</c:v>
                  </c:pt>
                  <c:pt idx="3">
                    <c:v>Ⅲ</c:v>
                  </c:pt>
                  <c:pt idx="4">
                    <c:v>Ⅳ</c:v>
                  </c:pt>
                  <c:pt idx="5">
                    <c:v>Ⅰ</c:v>
                  </c:pt>
                  <c:pt idx="6">
                    <c:v>Ⅱ</c:v>
                  </c:pt>
                  <c:pt idx="7">
                    <c:v>Ⅲ</c:v>
                  </c:pt>
                  <c:pt idx="8">
                    <c:v>Ⅳ</c:v>
                  </c:pt>
                  <c:pt idx="9">
                    <c:v>Ⅰ</c:v>
                  </c:pt>
                  <c:pt idx="10">
                    <c:v>Ⅱ</c:v>
                  </c:pt>
                  <c:pt idx="11">
                    <c:v>Ⅲ</c:v>
                  </c:pt>
                </c:lvl>
                <c:lvl>
                  <c:pt idx="1">
                    <c:v>2008</c:v>
                  </c:pt>
                  <c:pt idx="5">
                    <c:v>2009</c:v>
                  </c:pt>
                  <c:pt idx="9">
                    <c:v>2010</c:v>
                  </c:pt>
                </c:lvl>
              </c:multiLvlStrCache>
              <c:extLst/>
            </c:multiLvlStrRef>
          </c:cat>
          <c:val>
            <c:numRef>
              <c:f>付加価値デフレータ!$G$136:$G$147</c:f>
              <c:numCache>
                <c:formatCode>0.000</c:formatCode>
                <c:ptCount val="12"/>
                <c:pt idx="0">
                  <c:v>1.4358114705852491E-2</c:v>
                </c:pt>
                <c:pt idx="1">
                  <c:v>1.8568680433740038E-2</c:v>
                </c:pt>
                <c:pt idx="2">
                  <c:v>2.615672744151146E-2</c:v>
                </c:pt>
                <c:pt idx="3">
                  <c:v>2.615672744151146E-2</c:v>
                </c:pt>
                <c:pt idx="4">
                  <c:v>1.3692394786423687E-2</c:v>
                </c:pt>
                <c:pt idx="5">
                  <c:v>-5.6620992683806045E-3</c:v>
                </c:pt>
                <c:pt idx="6">
                  <c:v>-1.1956546706392054E-2</c:v>
                </c:pt>
                <c:pt idx="7">
                  <c:v>-9.8936030528863194E-3</c:v>
                </c:pt>
                <c:pt idx="8">
                  <c:v>-1.0906003578282909E-2</c:v>
                </c:pt>
                <c:pt idx="9">
                  <c:v>-8.9249650303106481E-3</c:v>
                </c:pt>
                <c:pt idx="10">
                  <c:v>-5.8652474799338076E-3</c:v>
                </c:pt>
                <c:pt idx="11">
                  <c:v>-5.8026593777699819E-3</c:v>
                </c:pt>
              </c:numCache>
              <c:extLst/>
            </c:numRef>
          </c:val>
          <c:extLst>
            <c:ext xmlns:c16="http://schemas.microsoft.com/office/drawing/2014/chart" uri="{C3380CC4-5D6E-409C-BE32-E72D297353CC}">
              <c16:uniqueId val="{00000001-29C5-4AEB-B90D-475DF2A86BD0}"/>
            </c:ext>
          </c:extLst>
        </c:ser>
        <c:dLbls>
          <c:showLegendKey val="0"/>
          <c:showVal val="0"/>
          <c:showCatName val="0"/>
          <c:showSerName val="0"/>
          <c:showPercent val="0"/>
          <c:showBubbleSize val="0"/>
        </c:dLbls>
        <c:gapWidth val="126"/>
        <c:overlap val="100"/>
        <c:axId val="269191040"/>
        <c:axId val="269192576"/>
      </c:barChart>
      <c:catAx>
        <c:axId val="269191040"/>
        <c:scaling>
          <c:orientation val="minMax"/>
        </c:scaling>
        <c:delete val="0"/>
        <c:axPos val="b"/>
        <c:numFmt formatCode="General" sourceLinked="1"/>
        <c:majorTickMark val="out"/>
        <c:minorTickMark val="none"/>
        <c:tickLblPos val="low"/>
        <c:txPr>
          <a:bodyPr/>
          <a:lstStyle/>
          <a:p>
            <a:pPr>
              <a:defRPr sz="700"/>
            </a:pPr>
            <a:endParaRPr lang="ja-JP"/>
          </a:p>
        </c:txPr>
        <c:crossAx val="269192576"/>
        <c:crossesAt val="-5.000000000000001E-2"/>
        <c:auto val="1"/>
        <c:lblAlgn val="ctr"/>
        <c:lblOffset val="100"/>
        <c:tickLblSkip val="5"/>
        <c:tickMarkSkip val="5"/>
        <c:noMultiLvlLbl val="0"/>
      </c:catAx>
      <c:valAx>
        <c:axId val="269192576"/>
        <c:scaling>
          <c:orientation val="minMax"/>
          <c:max val="3.0000000000000006E-2"/>
          <c:min val="-2.0000000000000004E-2"/>
        </c:scaling>
        <c:delete val="0"/>
        <c:axPos val="l"/>
        <c:numFmt formatCode="0%;&quot;▲ &quot;0%" sourceLinked="0"/>
        <c:majorTickMark val="none"/>
        <c:minorTickMark val="none"/>
        <c:tickLblPos val="nextTo"/>
        <c:txPr>
          <a:bodyPr/>
          <a:lstStyle/>
          <a:p>
            <a:pPr>
              <a:defRPr sz="700"/>
            </a:pPr>
            <a:endParaRPr lang="ja-JP"/>
          </a:p>
        </c:txPr>
        <c:crossAx val="269191040"/>
        <c:crosses val="autoZero"/>
        <c:crossBetween val="between"/>
      </c:valAx>
      <c:spPr>
        <a:ln>
          <a:solidFill>
            <a:sysClr val="windowText" lastClr="000000"/>
          </a:solidFill>
        </a:ln>
      </c:spPr>
    </c:plotArea>
    <c:legend>
      <c:legendPos val="b"/>
      <c:layout>
        <c:manualLayout>
          <c:xMode val="edge"/>
          <c:yMode val="edge"/>
          <c:x val="0.66977974896611214"/>
          <c:y val="6.0291792652319119E-2"/>
          <c:w val="0.23115824066352028"/>
          <c:h val="9.3288732786976636E-2"/>
        </c:manualLayout>
      </c:layout>
      <c:overlay val="0"/>
      <c:txPr>
        <a:bodyPr/>
        <a:lstStyle/>
        <a:p>
          <a:pPr>
            <a:defRPr sz="800"/>
          </a:pPr>
          <a:endParaRPr lang="ja-JP"/>
        </a:p>
      </c:txPr>
    </c:legend>
    <c:plotVisOnly val="1"/>
    <c:dispBlanksAs val="gap"/>
    <c:showDLblsOverMax val="0"/>
  </c:chart>
  <c:spPr>
    <a:solidFill>
      <a:sysClr val="window" lastClr="FFFFFF"/>
    </a:solidFill>
  </c:spPr>
  <c:txPr>
    <a:bodyPr/>
    <a:lstStyle/>
    <a:p>
      <a:pPr>
        <a:defRPr lang="ja-JP" altLang="en-US"/>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pct40">
              <a:fgClr>
                <a:srgbClr val="00B0F0"/>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Sheet1!$D$12:$D$19</c:f>
              <c:strCache>
                <c:ptCount val="8"/>
                <c:pt idx="0">
                  <c:v>1千万円未満</c:v>
                </c:pt>
                <c:pt idx="1">
                  <c:v>1千～3千万円</c:v>
                </c:pt>
                <c:pt idx="2">
                  <c:v>3千～5千万円</c:v>
                </c:pt>
                <c:pt idx="3">
                  <c:v>5千万～1億円</c:v>
                </c:pt>
                <c:pt idx="4">
                  <c:v>1億～5億円</c:v>
                </c:pt>
                <c:pt idx="5">
                  <c:v>5億～10億円</c:v>
                </c:pt>
                <c:pt idx="6">
                  <c:v>10億～50億円</c:v>
                </c:pt>
                <c:pt idx="7">
                  <c:v>50億円以上</c:v>
                </c:pt>
              </c:strCache>
            </c:strRef>
          </c:cat>
          <c:val>
            <c:numRef>
              <c:f>Sheet1!$E$12:$E$19</c:f>
              <c:numCache>
                <c:formatCode>General</c:formatCode>
                <c:ptCount val="8"/>
                <c:pt idx="0">
                  <c:v>11.5</c:v>
                </c:pt>
                <c:pt idx="1">
                  <c:v>10.4</c:v>
                </c:pt>
                <c:pt idx="2">
                  <c:v>12.3</c:v>
                </c:pt>
                <c:pt idx="3">
                  <c:v>15.9</c:v>
                </c:pt>
                <c:pt idx="4">
                  <c:v>26.6</c:v>
                </c:pt>
                <c:pt idx="5">
                  <c:v>30</c:v>
                </c:pt>
                <c:pt idx="6">
                  <c:v>46.7</c:v>
                </c:pt>
                <c:pt idx="7">
                  <c:v>52.3</c:v>
                </c:pt>
              </c:numCache>
            </c:numRef>
          </c:val>
          <c:extLst>
            <c:ext xmlns:c16="http://schemas.microsoft.com/office/drawing/2014/chart" uri="{C3380CC4-5D6E-409C-BE32-E72D297353CC}">
              <c16:uniqueId val="{00000000-4618-4067-8C90-072B0568273C}"/>
            </c:ext>
          </c:extLst>
        </c:ser>
        <c:dLbls>
          <c:showLegendKey val="0"/>
          <c:showVal val="0"/>
          <c:showCatName val="0"/>
          <c:showSerName val="0"/>
          <c:showPercent val="0"/>
          <c:showBubbleSize val="0"/>
        </c:dLbls>
        <c:gapWidth val="105"/>
        <c:overlap val="-27"/>
        <c:axId val="595468128"/>
        <c:axId val="595463536"/>
      </c:barChart>
      <c:catAx>
        <c:axId val="595468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3536"/>
        <c:crosses val="autoZero"/>
        <c:auto val="1"/>
        <c:lblAlgn val="ctr"/>
        <c:lblOffset val="100"/>
        <c:noMultiLvlLbl val="0"/>
      </c:catAx>
      <c:valAx>
        <c:axId val="595463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8128"/>
        <c:crosses val="autoZero"/>
        <c:crossBetween val="between"/>
      </c:valAx>
      <c:spPr>
        <a:noFill/>
        <a:ln>
          <a:solidFill>
            <a:sysClr val="windowText" lastClr="000000"/>
          </a:solidFill>
        </a:ln>
        <a:effectLst/>
      </c:spPr>
    </c:plotArea>
    <c:plotVisOnly val="1"/>
    <c:dispBlanksAs val="gap"/>
    <c:showDLblsOverMax val="0"/>
  </c:chart>
  <c:spPr>
    <a:solidFill>
      <a:schemeClr val="bg1"/>
    </a:solid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ja-JP" dirty="0" smtClean="0"/>
              <a:t>大企業製造業</a:t>
            </a:r>
            <a:endParaRPr lang="ja-JP" dirty="0"/>
          </a:p>
        </c:rich>
      </c:tx>
      <c:layout>
        <c:manualLayout>
          <c:xMode val="edge"/>
          <c:yMode val="edge"/>
          <c:x val="0.42058571428571428"/>
          <c:y val="2.9604005631754141E-2"/>
        </c:manualLayout>
      </c:layout>
      <c:overlay val="0"/>
    </c:title>
    <c:autoTitleDeleted val="0"/>
    <c:plotArea>
      <c:layout>
        <c:manualLayout>
          <c:layoutTarget val="inner"/>
          <c:xMode val="edge"/>
          <c:yMode val="edge"/>
          <c:x val="0.11294685039370073"/>
          <c:y val="8.4506810035842372E-2"/>
          <c:w val="0.8384485324019807"/>
          <c:h val="0.72108889127171361"/>
        </c:manualLayout>
      </c:layout>
      <c:barChart>
        <c:barDir val="col"/>
        <c:grouping val="stacked"/>
        <c:varyColors val="0"/>
        <c:ser>
          <c:idx val="1"/>
          <c:order val="0"/>
          <c:tx>
            <c:strRef>
              <c:f>一人当たり名目付加価値!$C$4</c:f>
              <c:strCache>
                <c:ptCount val="1"/>
                <c:pt idx="0">
                  <c:v>価格転嫁力指標</c:v>
                </c:pt>
              </c:strCache>
            </c:strRef>
          </c:tx>
          <c:spPr>
            <a:solidFill>
              <a:schemeClr val="accent6">
                <a:lumMod val="75000"/>
              </a:schemeClr>
            </a:solidFill>
            <a:ln>
              <a:solidFill>
                <a:sysClr val="windowText" lastClr="000000"/>
              </a:solidFill>
            </a:ln>
          </c:spPr>
          <c:invertIfNegative val="0"/>
          <c:cat>
            <c:strRef>
              <c:f>一人当たり名目付加価値!$A$5:$A$14</c:f>
              <c:strCache>
                <c:ptCount val="10"/>
                <c:pt idx="0">
                  <c:v>75-79</c:v>
                </c:pt>
                <c:pt idx="1">
                  <c:v>80-84</c:v>
                </c:pt>
                <c:pt idx="2">
                  <c:v>85-89</c:v>
                </c:pt>
                <c:pt idx="3">
                  <c:v>90-94</c:v>
                </c:pt>
                <c:pt idx="4">
                  <c:v>95-99</c:v>
                </c:pt>
                <c:pt idx="5">
                  <c:v>00-04</c:v>
                </c:pt>
                <c:pt idx="6">
                  <c:v>05-09</c:v>
                </c:pt>
                <c:pt idx="7">
                  <c:v>10-12</c:v>
                </c:pt>
                <c:pt idx="8">
                  <c:v>13-15</c:v>
                </c:pt>
                <c:pt idx="9">
                  <c:v>16-18</c:v>
                </c:pt>
              </c:strCache>
            </c:strRef>
          </c:cat>
          <c:val>
            <c:numRef>
              <c:f>一人当たり名目付加価値!$C$5:$C$14</c:f>
              <c:numCache>
                <c:formatCode>0.0%</c:formatCode>
                <c:ptCount val="10"/>
                <c:pt idx="0">
                  <c:v>1.6214280056956056E-2</c:v>
                </c:pt>
                <c:pt idx="1">
                  <c:v>8.9908356357577043E-3</c:v>
                </c:pt>
                <c:pt idx="2">
                  <c:v>1.7614606131499462E-2</c:v>
                </c:pt>
                <c:pt idx="3">
                  <c:v>1.40952954260565E-2</c:v>
                </c:pt>
                <c:pt idx="4">
                  <c:v>-2.2662069044733059E-3</c:v>
                </c:pt>
                <c:pt idx="5">
                  <c:v>-3.6962116799083219E-3</c:v>
                </c:pt>
                <c:pt idx="6">
                  <c:v>-6.6417722369384756E-3</c:v>
                </c:pt>
                <c:pt idx="7">
                  <c:v>-8.3835073675387096E-3</c:v>
                </c:pt>
                <c:pt idx="8">
                  <c:v>7.9088627295394575E-3</c:v>
                </c:pt>
                <c:pt idx="9">
                  <c:v>1.0258774954248475E-2</c:v>
                </c:pt>
              </c:numCache>
            </c:numRef>
          </c:val>
          <c:extLst>
            <c:ext xmlns:c16="http://schemas.microsoft.com/office/drawing/2014/chart" uri="{C3380CC4-5D6E-409C-BE32-E72D297353CC}">
              <c16:uniqueId val="{00000000-EEBA-48A0-B6D2-B42C7D1B48DC}"/>
            </c:ext>
          </c:extLst>
        </c:ser>
        <c:ser>
          <c:idx val="0"/>
          <c:order val="1"/>
          <c:tx>
            <c:strRef>
              <c:f>一人当たり名目付加価値!$B$4</c:f>
              <c:strCache>
                <c:ptCount val="1"/>
                <c:pt idx="0">
                  <c:v>実質労働生産性</c:v>
                </c:pt>
              </c:strCache>
            </c:strRef>
          </c:tx>
          <c:spPr>
            <a:solidFill>
              <a:schemeClr val="accent6">
                <a:lumMod val="40000"/>
                <a:lumOff val="60000"/>
              </a:schemeClr>
            </a:solidFill>
            <a:ln>
              <a:solidFill>
                <a:sysClr val="windowText" lastClr="000000"/>
              </a:solidFill>
            </a:ln>
          </c:spPr>
          <c:invertIfNegative val="0"/>
          <c:cat>
            <c:strRef>
              <c:f>一人当たり名目付加価値!$A$5:$A$14</c:f>
              <c:strCache>
                <c:ptCount val="10"/>
                <c:pt idx="0">
                  <c:v>75-79</c:v>
                </c:pt>
                <c:pt idx="1">
                  <c:v>80-84</c:v>
                </c:pt>
                <c:pt idx="2">
                  <c:v>85-89</c:v>
                </c:pt>
                <c:pt idx="3">
                  <c:v>90-94</c:v>
                </c:pt>
                <c:pt idx="4">
                  <c:v>95-99</c:v>
                </c:pt>
                <c:pt idx="5">
                  <c:v>00-04</c:v>
                </c:pt>
                <c:pt idx="6">
                  <c:v>05-09</c:v>
                </c:pt>
                <c:pt idx="7">
                  <c:v>10-12</c:v>
                </c:pt>
                <c:pt idx="8">
                  <c:v>13-15</c:v>
                </c:pt>
                <c:pt idx="9">
                  <c:v>16-18</c:v>
                </c:pt>
              </c:strCache>
            </c:strRef>
          </c:cat>
          <c:val>
            <c:numRef>
              <c:f>一人当たり名目付加価値!$B$5:$B$14</c:f>
              <c:numCache>
                <c:formatCode>0.0%</c:formatCode>
                <c:ptCount val="10"/>
                <c:pt idx="0">
                  <c:v>9.2562265046464073E-2</c:v>
                </c:pt>
                <c:pt idx="1">
                  <c:v>2.9347750800220895E-2</c:v>
                </c:pt>
                <c:pt idx="2">
                  <c:v>2.6413811097431943E-2</c:v>
                </c:pt>
                <c:pt idx="3">
                  <c:v>-2.1620265889298839E-2</c:v>
                </c:pt>
                <c:pt idx="4">
                  <c:v>2.4307191168174622E-2</c:v>
                </c:pt>
                <c:pt idx="5">
                  <c:v>4.364265329633716E-2</c:v>
                </c:pt>
                <c:pt idx="6">
                  <c:v>-4.5064238147293365E-2</c:v>
                </c:pt>
                <c:pt idx="7">
                  <c:v>5.7147118292303706E-2</c:v>
                </c:pt>
                <c:pt idx="8">
                  <c:v>4.0988418074921866E-2</c:v>
                </c:pt>
                <c:pt idx="9">
                  <c:v>5.4741433289005326E-3</c:v>
                </c:pt>
              </c:numCache>
            </c:numRef>
          </c:val>
          <c:extLst>
            <c:ext xmlns:c16="http://schemas.microsoft.com/office/drawing/2014/chart" uri="{C3380CC4-5D6E-409C-BE32-E72D297353CC}">
              <c16:uniqueId val="{00000001-EEBA-48A0-B6D2-B42C7D1B48DC}"/>
            </c:ext>
          </c:extLst>
        </c:ser>
        <c:dLbls>
          <c:showLegendKey val="0"/>
          <c:showVal val="0"/>
          <c:showCatName val="0"/>
          <c:showSerName val="0"/>
          <c:showPercent val="0"/>
          <c:showBubbleSize val="0"/>
        </c:dLbls>
        <c:gapWidth val="10"/>
        <c:overlap val="100"/>
        <c:axId val="266803072"/>
        <c:axId val="266804608"/>
      </c:barChart>
      <c:lineChart>
        <c:grouping val="standard"/>
        <c:varyColors val="0"/>
        <c:ser>
          <c:idx val="2"/>
          <c:order val="2"/>
          <c:tx>
            <c:strRef>
              <c:f>一人当たり名目付加価値!$D$4</c:f>
              <c:strCache>
                <c:ptCount val="1"/>
                <c:pt idx="0">
                  <c:v>一人当たり名目付加価値額</c:v>
                </c:pt>
              </c:strCache>
            </c:strRef>
          </c:tx>
          <c:spPr>
            <a:ln>
              <a:solidFill>
                <a:schemeClr val="tx1"/>
              </a:solidFill>
            </a:ln>
          </c:spPr>
          <c:marker>
            <c:symbol val="none"/>
          </c:marker>
          <c:dLbls>
            <c:dLbl>
              <c:idx val="0"/>
              <c:layout>
                <c:manualLayout>
                  <c:x val="-5.6933330143769584E-2"/>
                  <c:y val="-2.1223476702508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A-48A0-B6D2-B42C7D1B48DC}"/>
                </c:ext>
              </c:extLst>
            </c:dLbl>
            <c:dLbl>
              <c:idx val="1"/>
              <c:layout>
                <c:manualLayout>
                  <c:x val="-5.5529496581167695E-2"/>
                  <c:y val="3.6553388262812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BA-48A0-B6D2-B42C7D1B48DC}"/>
                </c:ext>
              </c:extLst>
            </c:dLbl>
            <c:dLbl>
              <c:idx val="2"/>
              <c:layout>
                <c:manualLayout>
                  <c:x val="-4.4683874363083992E-2"/>
                  <c:y val="-2.1223476702508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BA-48A0-B6D2-B42C7D1B48DC}"/>
                </c:ext>
              </c:extLst>
            </c:dLbl>
            <c:dLbl>
              <c:idx val="3"/>
              <c:layout>
                <c:manualLayout>
                  <c:x val="-6.6767648254909939E-2"/>
                  <c:y val="2.6132437275985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BA-48A0-B6D2-B42C7D1B48DC}"/>
                </c:ext>
              </c:extLst>
            </c:dLbl>
            <c:dLbl>
              <c:idx val="5"/>
              <c:layout>
                <c:manualLayout>
                  <c:x val="-4.0085161352056073E-2"/>
                  <c:y val="-3.9755913978494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BA-48A0-B6D2-B42C7D1B48DC}"/>
                </c:ext>
              </c:extLst>
            </c:dLbl>
            <c:dLbl>
              <c:idx val="6"/>
              <c:layout>
                <c:manualLayout>
                  <c:x val="-6.7865559888046226E-2"/>
                  <c:y val="2.0219175627240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BA-48A0-B6D2-B42C7D1B48DC}"/>
                </c:ext>
              </c:extLst>
            </c:dLbl>
            <c:dLbl>
              <c:idx val="7"/>
              <c:layout>
                <c:manualLayout>
                  <c:x val="-6.8144841269841175E-2"/>
                  <c:y val="-3.5032960680286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BA-48A0-B6D2-B42C7D1B48DC}"/>
                </c:ext>
              </c:extLst>
            </c:dLbl>
            <c:dLbl>
              <c:idx val="8"/>
              <c:layout>
                <c:manualLayout>
                  <c:x val="-4.0928571428571522E-2"/>
                  <c:y val="-3.4303544399792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2A-4BAE-BD6A-4B1141D39224}"/>
                </c:ext>
              </c:extLst>
            </c:dLbl>
            <c:dLbl>
              <c:idx val="9"/>
              <c:layout>
                <c:manualLayout>
                  <c:x val="-6.5357142857142853E-3"/>
                  <c:y val="-5.4039548154295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2A-4BAE-BD6A-4B1141D39224}"/>
                </c:ext>
              </c:extLst>
            </c:dLbl>
            <c:numFmt formatCode="0.0%;&quot;▲ &quot;0.0%" sourceLinked="0"/>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一人当たり名目付加価値!$A$5:$A$14</c:f>
              <c:strCache>
                <c:ptCount val="10"/>
                <c:pt idx="0">
                  <c:v>75-79</c:v>
                </c:pt>
                <c:pt idx="1">
                  <c:v>80-84</c:v>
                </c:pt>
                <c:pt idx="2">
                  <c:v>85-89</c:v>
                </c:pt>
                <c:pt idx="3">
                  <c:v>90-94</c:v>
                </c:pt>
                <c:pt idx="4">
                  <c:v>95-99</c:v>
                </c:pt>
                <c:pt idx="5">
                  <c:v>00-04</c:v>
                </c:pt>
                <c:pt idx="6">
                  <c:v>05-09</c:v>
                </c:pt>
                <c:pt idx="7">
                  <c:v>10-12</c:v>
                </c:pt>
                <c:pt idx="8">
                  <c:v>13-15</c:v>
                </c:pt>
                <c:pt idx="9">
                  <c:v>16-18</c:v>
                </c:pt>
              </c:strCache>
            </c:strRef>
          </c:cat>
          <c:val>
            <c:numRef>
              <c:f>一人当たり名目付加価値!$D$5:$D$14</c:f>
              <c:numCache>
                <c:formatCode>0.0%</c:formatCode>
                <c:ptCount val="10"/>
                <c:pt idx="0">
                  <c:v>0.10877654510342014</c:v>
                </c:pt>
                <c:pt idx="1">
                  <c:v>3.8338586435978608E-2</c:v>
                </c:pt>
                <c:pt idx="2">
                  <c:v>4.4028417228931402E-2</c:v>
                </c:pt>
                <c:pt idx="3">
                  <c:v>-7.5249704632423418E-3</c:v>
                </c:pt>
                <c:pt idx="4">
                  <c:v>2.2040984263701314E-2</c:v>
                </c:pt>
                <c:pt idx="5">
                  <c:v>3.9946441616428838E-2</c:v>
                </c:pt>
                <c:pt idx="6">
                  <c:v>-5.1706010384231837E-2</c:v>
                </c:pt>
                <c:pt idx="7">
                  <c:v>4.8763610924765E-2</c:v>
                </c:pt>
                <c:pt idx="8">
                  <c:v>4.8897280804461318E-2</c:v>
                </c:pt>
                <c:pt idx="9">
                  <c:v>1.5732918283149006E-2</c:v>
                </c:pt>
              </c:numCache>
            </c:numRef>
          </c:val>
          <c:smooth val="0"/>
          <c:extLst>
            <c:ext xmlns:c16="http://schemas.microsoft.com/office/drawing/2014/chart" uri="{C3380CC4-5D6E-409C-BE32-E72D297353CC}">
              <c16:uniqueId val="{00000009-EEBA-48A0-B6D2-B42C7D1B48DC}"/>
            </c:ext>
          </c:extLst>
        </c:ser>
        <c:dLbls>
          <c:showLegendKey val="0"/>
          <c:showVal val="0"/>
          <c:showCatName val="0"/>
          <c:showSerName val="0"/>
          <c:showPercent val="0"/>
          <c:showBubbleSize val="0"/>
        </c:dLbls>
        <c:marker val="1"/>
        <c:smooth val="0"/>
        <c:axId val="266803072"/>
        <c:axId val="266804608"/>
      </c:lineChart>
      <c:catAx>
        <c:axId val="266803072"/>
        <c:scaling>
          <c:orientation val="minMax"/>
        </c:scaling>
        <c:delete val="0"/>
        <c:axPos val="b"/>
        <c:numFmt formatCode="General" sourceLinked="0"/>
        <c:majorTickMark val="out"/>
        <c:minorTickMark val="none"/>
        <c:tickLblPos val="low"/>
        <c:txPr>
          <a:bodyPr rot="-2700000"/>
          <a:lstStyle/>
          <a:p>
            <a:pPr>
              <a:defRPr sz="1100"/>
            </a:pPr>
            <a:endParaRPr lang="ja-JP"/>
          </a:p>
        </c:txPr>
        <c:crossAx val="266804608"/>
        <c:crossesAt val="-8.0000000000000016E-2"/>
        <c:auto val="1"/>
        <c:lblAlgn val="ctr"/>
        <c:lblOffset val="0"/>
        <c:noMultiLvlLbl val="0"/>
      </c:catAx>
      <c:valAx>
        <c:axId val="266804608"/>
        <c:scaling>
          <c:orientation val="minMax"/>
          <c:min val="-8.0000000000000016E-2"/>
        </c:scaling>
        <c:delete val="0"/>
        <c:axPos val="l"/>
        <c:numFmt formatCode="0%;&quot;▲ &quot;0%" sourceLinked="0"/>
        <c:majorTickMark val="out"/>
        <c:minorTickMark val="none"/>
        <c:tickLblPos val="nextTo"/>
        <c:crossAx val="266803072"/>
        <c:crosses val="autoZero"/>
        <c:crossBetween val="between"/>
      </c:valAx>
    </c:plotArea>
    <c:legend>
      <c:legendPos val="r"/>
      <c:layout>
        <c:manualLayout>
          <c:xMode val="edge"/>
          <c:yMode val="edge"/>
          <c:x val="0.45131011904761903"/>
          <c:y val="0.11760113536412149"/>
          <c:w val="0.54161340503168809"/>
          <c:h val="0.14541083522146284"/>
        </c:manualLayout>
      </c:layout>
      <c:overlay val="1"/>
      <c:txPr>
        <a:bodyPr/>
        <a:lstStyle/>
        <a:p>
          <a:pPr>
            <a:defRPr sz="105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b="1"/>
            </a:pPr>
            <a:r>
              <a:rPr lang="ja-JP" b="1" dirty="0" smtClean="0"/>
              <a:t>中小製造業</a:t>
            </a:r>
            <a:endParaRPr lang="ja-JP" b="1" dirty="0"/>
          </a:p>
        </c:rich>
      </c:tx>
      <c:layout>
        <c:manualLayout>
          <c:xMode val="edge"/>
          <c:yMode val="edge"/>
          <c:x val="0.45338392857142856"/>
          <c:y val="4.3758939521659462E-2"/>
        </c:manualLayout>
      </c:layout>
      <c:overlay val="0"/>
    </c:title>
    <c:autoTitleDeleted val="0"/>
    <c:plotArea>
      <c:layout>
        <c:manualLayout>
          <c:layoutTarget val="inner"/>
          <c:xMode val="edge"/>
          <c:yMode val="edge"/>
          <c:x val="0.12921765873015872"/>
          <c:y val="0.10226579694676509"/>
          <c:w val="0.84842287788261184"/>
          <c:h val="0.74412269204023063"/>
        </c:manualLayout>
      </c:layout>
      <c:barChart>
        <c:barDir val="col"/>
        <c:grouping val="stacked"/>
        <c:varyColors val="0"/>
        <c:ser>
          <c:idx val="1"/>
          <c:order val="0"/>
          <c:tx>
            <c:strRef>
              <c:f>一人当たり名目付加価値!$H$4</c:f>
              <c:strCache>
                <c:ptCount val="1"/>
                <c:pt idx="0">
                  <c:v>価格転嫁力指標</c:v>
                </c:pt>
              </c:strCache>
            </c:strRef>
          </c:tx>
          <c:spPr>
            <a:solidFill>
              <a:schemeClr val="accent6">
                <a:lumMod val="75000"/>
              </a:schemeClr>
            </a:solidFill>
            <a:ln>
              <a:solidFill>
                <a:sysClr val="windowText" lastClr="000000"/>
              </a:solidFill>
            </a:ln>
          </c:spPr>
          <c:invertIfNegative val="0"/>
          <c:cat>
            <c:strRef>
              <c:f>一人当たり名目付加価値!$F$5:$F$14</c:f>
              <c:strCache>
                <c:ptCount val="10"/>
                <c:pt idx="0">
                  <c:v>75-79</c:v>
                </c:pt>
                <c:pt idx="1">
                  <c:v>80-84</c:v>
                </c:pt>
                <c:pt idx="2">
                  <c:v>85-89</c:v>
                </c:pt>
                <c:pt idx="3">
                  <c:v>90-94</c:v>
                </c:pt>
                <c:pt idx="4">
                  <c:v>95-99</c:v>
                </c:pt>
                <c:pt idx="5">
                  <c:v>00-04</c:v>
                </c:pt>
                <c:pt idx="6">
                  <c:v>05-09</c:v>
                </c:pt>
                <c:pt idx="7">
                  <c:v>10-12</c:v>
                </c:pt>
                <c:pt idx="8">
                  <c:v>13-15</c:v>
                </c:pt>
                <c:pt idx="9">
                  <c:v>16-18</c:v>
                </c:pt>
              </c:strCache>
            </c:strRef>
          </c:cat>
          <c:val>
            <c:numRef>
              <c:f>一人当たり名目付加価値!$H$5:$H$14</c:f>
              <c:numCache>
                <c:formatCode>0.0%</c:formatCode>
                <c:ptCount val="10"/>
                <c:pt idx="0">
                  <c:v>-1.4008197870324802E-2</c:v>
                </c:pt>
                <c:pt idx="1">
                  <c:v>-9.2408817283179227E-3</c:v>
                </c:pt>
                <c:pt idx="2">
                  <c:v>1.2989187798972294E-2</c:v>
                </c:pt>
                <c:pt idx="3">
                  <c:v>5.6663174442873167E-3</c:v>
                </c:pt>
                <c:pt idx="4">
                  <c:v>-1.8818087633284537E-2</c:v>
                </c:pt>
                <c:pt idx="5">
                  <c:v>-4.3361319993755539E-2</c:v>
                </c:pt>
                <c:pt idx="6">
                  <c:v>-5.6386462885768797E-2</c:v>
                </c:pt>
                <c:pt idx="7">
                  <c:v>-4.7917496072309475E-2</c:v>
                </c:pt>
                <c:pt idx="8">
                  <c:v>-3.7096156375661785E-2</c:v>
                </c:pt>
                <c:pt idx="9">
                  <c:v>-1.8325901599557982E-2</c:v>
                </c:pt>
              </c:numCache>
            </c:numRef>
          </c:val>
          <c:extLst>
            <c:ext xmlns:c16="http://schemas.microsoft.com/office/drawing/2014/chart" uri="{C3380CC4-5D6E-409C-BE32-E72D297353CC}">
              <c16:uniqueId val="{00000000-FD88-4A44-B71E-00CFE812C46B}"/>
            </c:ext>
          </c:extLst>
        </c:ser>
        <c:ser>
          <c:idx val="0"/>
          <c:order val="1"/>
          <c:tx>
            <c:strRef>
              <c:f>一人当たり名目付加価値!$G$4</c:f>
              <c:strCache>
                <c:ptCount val="1"/>
                <c:pt idx="0">
                  <c:v>実質労働生産性</c:v>
                </c:pt>
              </c:strCache>
            </c:strRef>
          </c:tx>
          <c:spPr>
            <a:solidFill>
              <a:schemeClr val="accent6">
                <a:lumMod val="40000"/>
                <a:lumOff val="60000"/>
              </a:schemeClr>
            </a:solidFill>
            <a:ln>
              <a:solidFill>
                <a:sysClr val="windowText" lastClr="000000"/>
              </a:solidFill>
            </a:ln>
          </c:spPr>
          <c:invertIfNegative val="0"/>
          <c:cat>
            <c:strRef>
              <c:f>一人当たり名目付加価値!$F$5:$F$14</c:f>
              <c:strCache>
                <c:ptCount val="10"/>
                <c:pt idx="0">
                  <c:v>75-79</c:v>
                </c:pt>
                <c:pt idx="1">
                  <c:v>80-84</c:v>
                </c:pt>
                <c:pt idx="2">
                  <c:v>85-89</c:v>
                </c:pt>
                <c:pt idx="3">
                  <c:v>90-94</c:v>
                </c:pt>
                <c:pt idx="4">
                  <c:v>95-99</c:v>
                </c:pt>
                <c:pt idx="5">
                  <c:v>00-04</c:v>
                </c:pt>
                <c:pt idx="6">
                  <c:v>05-09</c:v>
                </c:pt>
                <c:pt idx="7">
                  <c:v>10-12</c:v>
                </c:pt>
                <c:pt idx="8">
                  <c:v>13-15</c:v>
                </c:pt>
                <c:pt idx="9">
                  <c:v>16-18</c:v>
                </c:pt>
              </c:strCache>
            </c:strRef>
          </c:cat>
          <c:val>
            <c:numRef>
              <c:f>一人当たり名目付加価値!$G$5:$G$14</c:f>
              <c:numCache>
                <c:formatCode>0.0%</c:formatCode>
                <c:ptCount val="10"/>
                <c:pt idx="0">
                  <c:v>6.7738190586599509E-2</c:v>
                </c:pt>
                <c:pt idx="1">
                  <c:v>4.7781327302164958E-2</c:v>
                </c:pt>
                <c:pt idx="2">
                  <c:v>3.8418354543174785E-2</c:v>
                </c:pt>
                <c:pt idx="3">
                  <c:v>-2.7472786992968298E-3</c:v>
                </c:pt>
                <c:pt idx="4">
                  <c:v>9.9915037860939613E-3</c:v>
                </c:pt>
                <c:pt idx="5">
                  <c:v>4.7410241167601772E-2</c:v>
                </c:pt>
                <c:pt idx="6">
                  <c:v>4.2822438452648673E-2</c:v>
                </c:pt>
                <c:pt idx="7">
                  <c:v>5.5693199724181484E-2</c:v>
                </c:pt>
                <c:pt idx="8">
                  <c:v>5.0374300740618494E-2</c:v>
                </c:pt>
                <c:pt idx="9">
                  <c:v>2.9170096690530504E-2</c:v>
                </c:pt>
              </c:numCache>
            </c:numRef>
          </c:val>
          <c:extLst>
            <c:ext xmlns:c16="http://schemas.microsoft.com/office/drawing/2014/chart" uri="{C3380CC4-5D6E-409C-BE32-E72D297353CC}">
              <c16:uniqueId val="{00000001-FD88-4A44-B71E-00CFE812C46B}"/>
            </c:ext>
          </c:extLst>
        </c:ser>
        <c:dLbls>
          <c:showLegendKey val="0"/>
          <c:showVal val="0"/>
          <c:showCatName val="0"/>
          <c:showSerName val="0"/>
          <c:showPercent val="0"/>
          <c:showBubbleSize val="0"/>
        </c:dLbls>
        <c:gapWidth val="10"/>
        <c:overlap val="100"/>
        <c:axId val="266883072"/>
        <c:axId val="266884608"/>
      </c:barChart>
      <c:lineChart>
        <c:grouping val="standard"/>
        <c:varyColors val="0"/>
        <c:ser>
          <c:idx val="2"/>
          <c:order val="2"/>
          <c:tx>
            <c:strRef>
              <c:f>一人当たり名目付加価値!$I$4</c:f>
              <c:strCache>
                <c:ptCount val="1"/>
                <c:pt idx="0">
                  <c:v>一人当たり名目付加価値額</c:v>
                </c:pt>
              </c:strCache>
            </c:strRef>
          </c:tx>
          <c:spPr>
            <a:ln>
              <a:solidFill>
                <a:schemeClr val="tx1"/>
              </a:solidFill>
            </a:ln>
          </c:spPr>
          <c:marker>
            <c:symbol val="none"/>
          </c:marker>
          <c:dLbls>
            <c:dLbl>
              <c:idx val="0"/>
              <c:layout>
                <c:manualLayout>
                  <c:x val="-5.3527777777777799E-2"/>
                  <c:y val="-7.6242552378110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B0-4013-A8D3-874A06BC5439}"/>
                </c:ext>
              </c:extLst>
            </c:dLbl>
            <c:dLbl>
              <c:idx val="1"/>
              <c:layout>
                <c:manualLayout>
                  <c:x val="-5.5529496581167695E-2"/>
                  <c:y val="3.6553388262812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88-4A44-B71E-00CFE812C46B}"/>
                </c:ext>
              </c:extLst>
            </c:dLbl>
            <c:dLbl>
              <c:idx val="3"/>
              <c:layout>
                <c:manualLayout>
                  <c:x val="-3.0347105277322813E-2"/>
                  <c:y val="-4.371810035842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88-4A44-B71E-00CFE812C46B}"/>
                </c:ext>
              </c:extLst>
            </c:dLbl>
            <c:dLbl>
              <c:idx val="4"/>
              <c:layout>
                <c:manualLayout>
                  <c:x val="-8.3966468253968252E-2"/>
                  <c:y val="6.1928121432171829E-2"/>
                </c:manualLayout>
              </c:layout>
              <c:tx>
                <c:rich>
                  <a:bodyPr/>
                  <a:lstStyle/>
                  <a:p>
                    <a:fld id="{987FE909-7493-4DBD-A49C-C1F63F07566C}" type="VALUE">
                      <a:rPr lang="en-US" altLang="ja-JP"/>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D88-4A44-B71E-00CFE812C46B}"/>
                </c:ext>
              </c:extLst>
            </c:dLbl>
            <c:dLbl>
              <c:idx val="5"/>
              <c:layout>
                <c:manualLayout>
                  <c:x val="-4.9807035923084775E-2"/>
                  <c:y val="-2.3823962254383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88-4A44-B71E-00CFE812C46B}"/>
                </c:ext>
              </c:extLst>
            </c:dLbl>
            <c:dLbl>
              <c:idx val="6"/>
              <c:layout>
                <c:manualLayout>
                  <c:x val="-6.9910878374741442E-2"/>
                  <c:y val="2.872383512544803E-2"/>
                </c:manualLayout>
              </c:layout>
              <c:tx>
                <c:rich>
                  <a:bodyPr/>
                  <a:lstStyle/>
                  <a:p>
                    <a:pPr>
                      <a:defRPr sz="1050"/>
                    </a:pPr>
                    <a:fld id="{6EAB29F7-ECB2-4E43-9813-819424D7AED4}" type="VALUE">
                      <a:rPr lang="en-US" altLang="ja-JP" sz="1050"/>
                      <a:pPr>
                        <a:defRPr sz="1050"/>
                      </a:pPr>
                      <a:t>[値]</a:t>
                    </a:fld>
                    <a:endParaRPr lang="ja-JP" altLang="en-US"/>
                  </a:p>
                </c:rich>
              </c:tx>
              <c:numFmt formatCode="0.0%;&quot;▲ &quot;0.0%" sourceLinked="0"/>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D88-4A44-B71E-00CFE812C46B}"/>
                </c:ext>
              </c:extLst>
            </c:dLbl>
            <c:dLbl>
              <c:idx val="7"/>
              <c:layout>
                <c:manualLayout>
                  <c:x val="-5.2668266252126283E-2"/>
                  <c:y val="-3.3886854007249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88-4A44-B71E-00CFE812C46B}"/>
                </c:ext>
              </c:extLst>
            </c:dLbl>
            <c:numFmt formatCode="0.0%;&quot;▲ &quot;0.0%" sourceLinked="0"/>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一人当たり名目付加価値!$G$5:$G$12</c:f>
              <c:numCache>
                <c:formatCode>0.0%</c:formatCode>
                <c:ptCount val="8"/>
                <c:pt idx="0">
                  <c:v>6.7738190586599509E-2</c:v>
                </c:pt>
                <c:pt idx="1">
                  <c:v>4.7781327302164958E-2</c:v>
                </c:pt>
                <c:pt idx="2">
                  <c:v>3.8418354543174785E-2</c:v>
                </c:pt>
                <c:pt idx="3">
                  <c:v>-2.7472786992968298E-3</c:v>
                </c:pt>
                <c:pt idx="4">
                  <c:v>9.9915037860939613E-3</c:v>
                </c:pt>
                <c:pt idx="5">
                  <c:v>4.7410241167601772E-2</c:v>
                </c:pt>
                <c:pt idx="6">
                  <c:v>4.2822438452648673E-2</c:v>
                </c:pt>
                <c:pt idx="7">
                  <c:v>5.5693199724181484E-2</c:v>
                </c:pt>
              </c:numCache>
            </c:numRef>
          </c:cat>
          <c:val>
            <c:numRef>
              <c:f>一人当たり名目付加価値!$I$5:$I$14</c:f>
              <c:numCache>
                <c:formatCode>0.0%</c:formatCode>
                <c:ptCount val="10"/>
                <c:pt idx="0">
                  <c:v>5.3729992716274724E-2</c:v>
                </c:pt>
                <c:pt idx="1">
                  <c:v>3.8540445573847039E-2</c:v>
                </c:pt>
                <c:pt idx="2">
                  <c:v>5.1407542342147082E-2</c:v>
                </c:pt>
                <c:pt idx="3">
                  <c:v>2.9190387449904874E-3</c:v>
                </c:pt>
                <c:pt idx="4">
                  <c:v>-8.8265838471905719E-3</c:v>
                </c:pt>
                <c:pt idx="5">
                  <c:v>4.0489211738462313E-3</c:v>
                </c:pt>
                <c:pt idx="6">
                  <c:v>-1.3564024433120126E-2</c:v>
                </c:pt>
                <c:pt idx="7">
                  <c:v>7.7757036518720053E-3</c:v>
                </c:pt>
                <c:pt idx="8">
                  <c:v>1.3278144364956704E-2</c:v>
                </c:pt>
                <c:pt idx="9">
                  <c:v>1.0844195090972527E-2</c:v>
                </c:pt>
              </c:numCache>
            </c:numRef>
          </c:val>
          <c:smooth val="0"/>
          <c:extLst>
            <c:ext xmlns:c16="http://schemas.microsoft.com/office/drawing/2014/chart" uri="{C3380CC4-5D6E-409C-BE32-E72D297353CC}">
              <c16:uniqueId val="{00000008-FD88-4A44-B71E-00CFE812C46B}"/>
            </c:ext>
          </c:extLst>
        </c:ser>
        <c:dLbls>
          <c:showLegendKey val="0"/>
          <c:showVal val="0"/>
          <c:showCatName val="0"/>
          <c:showSerName val="0"/>
          <c:showPercent val="0"/>
          <c:showBubbleSize val="0"/>
        </c:dLbls>
        <c:marker val="1"/>
        <c:smooth val="0"/>
        <c:axId val="266883072"/>
        <c:axId val="266884608"/>
      </c:lineChart>
      <c:catAx>
        <c:axId val="266883072"/>
        <c:scaling>
          <c:orientation val="minMax"/>
        </c:scaling>
        <c:delete val="0"/>
        <c:axPos val="b"/>
        <c:numFmt formatCode="General" sourceLinked="0"/>
        <c:majorTickMark val="out"/>
        <c:minorTickMark val="none"/>
        <c:tickLblPos val="low"/>
        <c:txPr>
          <a:bodyPr rot="-2700000"/>
          <a:lstStyle/>
          <a:p>
            <a:pPr>
              <a:defRPr sz="1100"/>
            </a:pPr>
            <a:endParaRPr lang="ja-JP"/>
          </a:p>
        </c:txPr>
        <c:crossAx val="266884608"/>
        <c:crossesAt val="-8.0000000000000016E-2"/>
        <c:auto val="1"/>
        <c:lblAlgn val="ctr"/>
        <c:lblOffset val="0"/>
        <c:noMultiLvlLbl val="0"/>
      </c:catAx>
      <c:valAx>
        <c:axId val="266884608"/>
        <c:scaling>
          <c:orientation val="minMax"/>
          <c:max val="0.12000000000000002"/>
          <c:min val="-8.0000000000000016E-2"/>
        </c:scaling>
        <c:delete val="0"/>
        <c:axPos val="l"/>
        <c:numFmt formatCode="0%;&quot;▲ &quot;0%" sourceLinked="0"/>
        <c:majorTickMark val="out"/>
        <c:minorTickMark val="none"/>
        <c:tickLblPos val="nextTo"/>
        <c:crossAx val="266883072"/>
        <c:crosses val="autoZero"/>
        <c:crossBetween val="between"/>
        <c:majorUnit val="2.0000000000000004E-2"/>
      </c:valAx>
    </c:plotArea>
    <c:legend>
      <c:legendPos val="r"/>
      <c:layout>
        <c:manualLayout>
          <c:xMode val="edge"/>
          <c:yMode val="edge"/>
          <c:x val="0.43813591269841268"/>
          <c:y val="0.14523590000423606"/>
          <c:w val="0.54161340503168809"/>
          <c:h val="0.14616965375308408"/>
        </c:manualLayout>
      </c:layout>
      <c:overlay val="1"/>
      <c:txPr>
        <a:bodyPr/>
        <a:lstStyle/>
        <a:p>
          <a:pPr>
            <a:defRPr sz="105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273342001039"/>
          <c:y val="2.9523280868224682E-2"/>
          <c:w val="0.70999374694103057"/>
          <c:h val="0.91705524203717836"/>
        </c:manualLayout>
      </c:layout>
      <c:barChart>
        <c:barDir val="bar"/>
        <c:grouping val="percentStacked"/>
        <c:varyColors val="0"/>
        <c:ser>
          <c:idx val="2"/>
          <c:order val="0"/>
          <c:tx>
            <c:strRef>
              <c:f>Sheet1!$D$2</c:f>
              <c:strCache>
                <c:ptCount val="1"/>
                <c:pt idx="0">
                  <c:v>発注側事業者に協議を申し入れることができなかった</c:v>
                </c:pt>
              </c:strCache>
            </c:strRef>
          </c:tx>
          <c:spPr>
            <a:pattFill prst="pct80">
              <a:fgClr>
                <a:srgbClr val="FF9933"/>
              </a:fgClr>
              <a:bgClr>
                <a:schemeClr val="bg1"/>
              </a:bgClr>
            </a:pattFill>
            <a:ln>
              <a:solidFill>
                <a:schemeClr val="tx1"/>
              </a:solidFill>
            </a:ln>
            <a:effectLst/>
          </c:spPr>
          <c:invertIfNegative val="0"/>
          <c:dLbls>
            <c:dLbl>
              <c:idx val="0"/>
              <c:tx>
                <c:rich>
                  <a:bodyPr/>
                  <a:lstStyle/>
                  <a:p>
                    <a:fld id="{5993D6C9-239D-477F-A4C7-B7CAFF9853AE}"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1FD-45CB-9425-1685E8D723B3}"/>
                </c:ext>
              </c:extLst>
            </c:dLbl>
            <c:dLbl>
              <c:idx val="1"/>
              <c:layout>
                <c:manualLayout>
                  <c:x val="-5.187332126495749E-3"/>
                  <c:y val="-2.0597873553384674E-2"/>
                </c:manualLayout>
              </c:layout>
              <c:tx>
                <c:rich>
                  <a:bodyPr/>
                  <a:lstStyle/>
                  <a:p>
                    <a:fld id="{EFE802D6-9BEA-491F-9B30-3F82367B8346}"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1FD-45CB-9425-1685E8D723B3}"/>
                </c:ext>
              </c:extLst>
            </c:dLbl>
            <c:dLbl>
              <c:idx val="2"/>
              <c:layout>
                <c:manualLayout>
                  <c:x val="1.9114939609884616E-2"/>
                  <c:y val="1.0078245274334598E-2"/>
                </c:manualLayout>
              </c:layout>
              <c:tx>
                <c:rich>
                  <a:bodyPr/>
                  <a:lstStyle/>
                  <a:p>
                    <a:fld id="{83A3FBF0-8777-4CA7-9392-D341E6A7E664}"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1FD-45CB-9425-1685E8D723B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Sheet1!$D$3:$D$5</c:f>
              <c:numCache>
                <c:formatCode>General</c:formatCode>
                <c:ptCount val="3"/>
                <c:pt idx="0">
                  <c:v>950</c:v>
                </c:pt>
                <c:pt idx="1">
                  <c:v>154</c:v>
                </c:pt>
                <c:pt idx="2">
                  <c:v>2</c:v>
                </c:pt>
              </c:numCache>
            </c:numRef>
          </c:val>
          <c:extLst>
            <c:ext xmlns:c15="http://schemas.microsoft.com/office/drawing/2012/chart" uri="{02D57815-91ED-43cb-92C2-25804820EDAC}">
              <c15:datalabelsRange>
                <c15:f>Sheet1!$D$6:$D$8</c15:f>
                <c15:dlblRangeCache>
                  <c:ptCount val="3"/>
                  <c:pt idx="0">
                    <c:v>35.3%</c:v>
                  </c:pt>
                  <c:pt idx="1">
                    <c:v>3.5%</c:v>
                  </c:pt>
                  <c:pt idx="2">
                    <c:v>0.2%</c:v>
                  </c:pt>
                </c15:dlblRangeCache>
              </c15:datalabelsRange>
            </c:ext>
            <c:ext xmlns:c16="http://schemas.microsoft.com/office/drawing/2014/chart" uri="{C3380CC4-5D6E-409C-BE32-E72D297353CC}">
              <c16:uniqueId val="{00000003-C1FD-45CB-9425-1685E8D723B3}"/>
            </c:ext>
          </c:extLst>
        </c:ser>
        <c:ser>
          <c:idx val="3"/>
          <c:order val="1"/>
          <c:tx>
            <c:strRef>
              <c:f>Sheet1!$E$2</c:f>
              <c:strCache>
                <c:ptCount val="1"/>
                <c:pt idx="0">
                  <c:v>発注側事業者に協議を申し入れたが､協議に応じてもらえなかった</c:v>
                </c:pt>
              </c:strCache>
            </c:strRef>
          </c:tx>
          <c:spPr>
            <a:pattFill prst="dkUpDiag">
              <a:fgClr>
                <a:srgbClr val="FFCC00"/>
              </a:fgClr>
              <a:bgClr>
                <a:schemeClr val="bg1"/>
              </a:bgClr>
            </a:pattFill>
            <a:ln>
              <a:solidFill>
                <a:schemeClr val="tx1"/>
              </a:solidFill>
            </a:ln>
            <a:effectLst/>
          </c:spPr>
          <c:invertIfNegative val="0"/>
          <c:dLbls>
            <c:dLbl>
              <c:idx val="0"/>
              <c:tx>
                <c:rich>
                  <a:bodyPr/>
                  <a:lstStyle/>
                  <a:p>
                    <a:fld id="{A2A99711-268C-471C-AF31-ED1F300AE5EB}"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1FD-45CB-9425-1685E8D723B3}"/>
                </c:ext>
              </c:extLst>
            </c:dLbl>
            <c:dLbl>
              <c:idx val="1"/>
              <c:layout>
                <c:manualLayout>
                  <c:x val="1.5815031989909616E-2"/>
                  <c:y val="2.3172607747557559E-2"/>
                </c:manualLayout>
              </c:layout>
              <c:tx>
                <c:rich>
                  <a:bodyPr/>
                  <a:lstStyle/>
                  <a:p>
                    <a:fld id="{8273A85E-AB0B-4885-99E8-964E5A173868}"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1FD-45CB-9425-1685E8D723B3}"/>
                </c:ext>
              </c:extLst>
            </c:dLbl>
            <c:dLbl>
              <c:idx val="2"/>
              <c:layout>
                <c:manualLayout>
                  <c:x val="8.124524625468961E-2"/>
                  <c:y val="8.8313600076182011E-3"/>
                </c:manualLayout>
              </c:layout>
              <c:tx>
                <c:rich>
                  <a:bodyPr/>
                  <a:lstStyle/>
                  <a:p>
                    <a:fld id="{0DBD844B-E54A-4322-9153-86242B5554BD}"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1FD-45CB-9425-1685E8D723B3}"/>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Sheet1!$E$3:$E$5</c:f>
              <c:numCache>
                <c:formatCode>General</c:formatCode>
                <c:ptCount val="3"/>
                <c:pt idx="0">
                  <c:v>451</c:v>
                </c:pt>
                <c:pt idx="1">
                  <c:v>135</c:v>
                </c:pt>
                <c:pt idx="2">
                  <c:v>4</c:v>
                </c:pt>
              </c:numCache>
            </c:numRef>
          </c:val>
          <c:extLst>
            <c:ext xmlns:c15="http://schemas.microsoft.com/office/drawing/2012/chart" uri="{02D57815-91ED-43cb-92C2-25804820EDAC}">
              <c15:datalabelsRange>
                <c15:f>Sheet1!$E$6:$E$8</c15:f>
                <c15:dlblRangeCache>
                  <c:ptCount val="3"/>
                  <c:pt idx="0">
                    <c:v>16.8%</c:v>
                  </c:pt>
                  <c:pt idx="1">
                    <c:v>3.1%</c:v>
                  </c:pt>
                  <c:pt idx="2">
                    <c:v>0.4%</c:v>
                  </c:pt>
                </c15:dlblRangeCache>
              </c15:datalabelsRange>
            </c:ext>
            <c:ext xmlns:c16="http://schemas.microsoft.com/office/drawing/2014/chart" uri="{C3380CC4-5D6E-409C-BE32-E72D297353CC}">
              <c16:uniqueId val="{00000007-C1FD-45CB-9425-1685E8D723B3}"/>
            </c:ext>
          </c:extLst>
        </c:ser>
        <c:ser>
          <c:idx val="4"/>
          <c:order val="2"/>
          <c:tx>
            <c:strRef>
              <c:f>Sheet1!$F$2</c:f>
              <c:strCache>
                <c:ptCount val="1"/>
                <c:pt idx="0">
                  <c:v>発注側事業者に協議を申し入れ､協議に応じてもらった</c:v>
                </c:pt>
              </c:strCache>
            </c:strRef>
          </c:tx>
          <c:spPr>
            <a:pattFill prst="narHorz">
              <a:fgClr>
                <a:srgbClr val="00FF00"/>
              </a:fgClr>
              <a:bgClr>
                <a:schemeClr val="bg1"/>
              </a:bgClr>
            </a:pattFill>
            <a:ln>
              <a:solidFill>
                <a:schemeClr val="tx1">
                  <a:alpha val="96000"/>
                </a:schemeClr>
              </a:solidFill>
            </a:ln>
            <a:effectLst/>
          </c:spPr>
          <c:invertIfNegative val="0"/>
          <c:dLbls>
            <c:dLbl>
              <c:idx val="0"/>
              <c:tx>
                <c:rich>
                  <a:bodyPr/>
                  <a:lstStyle/>
                  <a:p>
                    <a:fld id="{DE9BD6D3-7236-481E-AEF8-0217866A66CF}"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1FD-45CB-9425-1685E8D723B3}"/>
                </c:ext>
              </c:extLst>
            </c:dLbl>
            <c:dLbl>
              <c:idx val="1"/>
              <c:tx>
                <c:rich>
                  <a:bodyPr/>
                  <a:lstStyle/>
                  <a:p>
                    <a:fld id="{A60DA2EA-9603-4E0E-B20E-41C99D8F744A}"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1FD-45CB-9425-1685E8D723B3}"/>
                </c:ext>
              </c:extLst>
            </c:dLbl>
            <c:dLbl>
              <c:idx val="2"/>
              <c:tx>
                <c:rich>
                  <a:bodyPr/>
                  <a:lstStyle/>
                  <a:p>
                    <a:fld id="{84D2CAD9-520C-46A6-92F5-5965957FE058}"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1FD-45CB-9425-1685E8D723B3}"/>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Sheet1!$F$3:$F$5</c:f>
              <c:numCache>
                <c:formatCode>General</c:formatCode>
                <c:ptCount val="3"/>
                <c:pt idx="0">
                  <c:v>673</c:v>
                </c:pt>
                <c:pt idx="1">
                  <c:v>3444</c:v>
                </c:pt>
                <c:pt idx="2">
                  <c:v>837</c:v>
                </c:pt>
              </c:numCache>
            </c:numRef>
          </c:val>
          <c:extLst>
            <c:ext xmlns:c15="http://schemas.microsoft.com/office/drawing/2012/chart" uri="{02D57815-91ED-43cb-92C2-25804820EDAC}">
              <c15:datalabelsRange>
                <c15:f>Sheet1!$F$6:$F$8</c15:f>
                <c15:dlblRangeCache>
                  <c:ptCount val="3"/>
                  <c:pt idx="0">
                    <c:v>25.0%</c:v>
                  </c:pt>
                  <c:pt idx="1">
                    <c:v>79.3%</c:v>
                  </c:pt>
                  <c:pt idx="2">
                    <c:v>80.1%</c:v>
                  </c:pt>
                </c15:dlblRangeCache>
              </c15:datalabelsRange>
            </c:ext>
            <c:ext xmlns:c16="http://schemas.microsoft.com/office/drawing/2014/chart" uri="{C3380CC4-5D6E-409C-BE32-E72D297353CC}">
              <c16:uniqueId val="{0000000B-C1FD-45CB-9425-1685E8D723B3}"/>
            </c:ext>
          </c:extLst>
        </c:ser>
        <c:ser>
          <c:idx val="1"/>
          <c:order val="3"/>
          <c:tx>
            <c:strRef>
              <c:f>Sheet1!$C$2</c:f>
              <c:strCache>
                <c:ptCount val="1"/>
                <c:pt idx="0">
                  <c:v>発注側事業者に協議を申し入れる必要がなかった</c:v>
                </c:pt>
              </c:strCache>
            </c:strRef>
          </c:tx>
          <c:spPr>
            <a:pattFill prst="dashVert">
              <a:fgClr>
                <a:srgbClr val="FF6600"/>
              </a:fgClr>
              <a:bgClr>
                <a:schemeClr val="bg1"/>
              </a:bgClr>
            </a:pattFill>
            <a:ln>
              <a:solidFill>
                <a:schemeClr val="tx1"/>
              </a:solidFill>
            </a:ln>
            <a:effectLst/>
          </c:spPr>
          <c:invertIfNegative val="0"/>
          <c:dLbls>
            <c:dLbl>
              <c:idx val="0"/>
              <c:tx>
                <c:rich>
                  <a:bodyPr/>
                  <a:lstStyle/>
                  <a:p>
                    <a:fld id="{C1EBB6D4-8215-4EA7-84CD-A64B8A3E7C62}"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1FD-45CB-9425-1685E8D723B3}"/>
                </c:ext>
              </c:extLst>
            </c:dLbl>
            <c:dLbl>
              <c:idx val="1"/>
              <c:layout>
                <c:manualLayout>
                  <c:x val="-2.8530326695726714E-2"/>
                  <c:y val="5.1494683883461451E-3"/>
                </c:manualLayout>
              </c:layout>
              <c:tx>
                <c:rich>
                  <a:bodyPr/>
                  <a:lstStyle/>
                  <a:p>
                    <a:fld id="{DB6208B5-FA2F-4F2A-8122-B6DC64B4197D}"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1FD-45CB-9425-1685E8D723B3}"/>
                </c:ext>
              </c:extLst>
            </c:dLbl>
            <c:dLbl>
              <c:idx val="2"/>
              <c:layout>
                <c:manualLayout>
                  <c:x val="-2.334299456923106E-2"/>
                  <c:y val="0"/>
                </c:manualLayout>
              </c:layout>
              <c:tx>
                <c:rich>
                  <a:bodyPr/>
                  <a:lstStyle/>
                  <a:p>
                    <a:fld id="{EE222B0E-9899-4F4D-9101-AE1884088F80}"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1FD-45CB-9425-1685E8D723B3}"/>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Sheet1!$C$3:$C$5</c:f>
              <c:numCache>
                <c:formatCode>General</c:formatCode>
                <c:ptCount val="3"/>
                <c:pt idx="0">
                  <c:v>462</c:v>
                </c:pt>
                <c:pt idx="1">
                  <c:v>514</c:v>
                </c:pt>
                <c:pt idx="2">
                  <c:v>180</c:v>
                </c:pt>
              </c:numCache>
            </c:numRef>
          </c:val>
          <c:extLst>
            <c:ext xmlns:c15="http://schemas.microsoft.com/office/drawing/2012/chart" uri="{02D57815-91ED-43cb-92C2-25804820EDAC}">
              <c15:datalabelsRange>
                <c15:f>Sheet1!$C$6:$C$8</c15:f>
                <c15:dlblRangeCache>
                  <c:ptCount val="3"/>
                  <c:pt idx="0">
                    <c:v>17.2%</c:v>
                  </c:pt>
                  <c:pt idx="1">
                    <c:v>11.8%</c:v>
                  </c:pt>
                  <c:pt idx="2">
                    <c:v>17.2%</c:v>
                  </c:pt>
                </c15:dlblRangeCache>
              </c15:datalabelsRange>
            </c:ext>
            <c:ext xmlns:c16="http://schemas.microsoft.com/office/drawing/2014/chart" uri="{C3380CC4-5D6E-409C-BE32-E72D297353CC}">
              <c16:uniqueId val="{0000000F-C1FD-45CB-9425-1685E8D723B3}"/>
            </c:ext>
          </c:extLst>
        </c:ser>
        <c:ser>
          <c:idx val="0"/>
          <c:order val="4"/>
          <c:tx>
            <c:strRef>
              <c:f>Sheet1!$B$2</c:f>
              <c:strCache>
                <c:ptCount val="1"/>
                <c:pt idx="0">
                  <c:v>その他</c:v>
                </c:pt>
              </c:strCache>
            </c:strRef>
          </c:tx>
          <c:spPr>
            <a:pattFill prst="dkDnDiag">
              <a:fgClr>
                <a:srgbClr val="33CCFF"/>
              </a:fgClr>
              <a:bgClr>
                <a:schemeClr val="bg1"/>
              </a:bgClr>
            </a:pattFill>
            <a:ln>
              <a:solidFill>
                <a:schemeClr val="tx1"/>
              </a:solidFill>
            </a:ln>
            <a:effectLst/>
          </c:spPr>
          <c:invertIfNegative val="0"/>
          <c:dLbls>
            <c:dLbl>
              <c:idx val="0"/>
              <c:tx>
                <c:rich>
                  <a:bodyPr/>
                  <a:lstStyle/>
                  <a:p>
                    <a:fld id="{095517F5-AD16-4E64-ABEF-4F868E65151C}"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1FD-45CB-9425-1685E8D723B3}"/>
                </c:ext>
              </c:extLst>
            </c:dLbl>
            <c:dLbl>
              <c:idx val="1"/>
              <c:layout>
                <c:manualLayout>
                  <c:x val="1.0374664252991498E-2"/>
                  <c:y val="5.1494683883461451E-3"/>
                </c:manualLayout>
              </c:layout>
              <c:tx>
                <c:rich>
                  <a:bodyPr/>
                  <a:lstStyle/>
                  <a:p>
                    <a:fld id="{B422E0F1-850E-4B1C-A67A-DBAAD234F932}"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1FD-45CB-9425-1685E8D723B3}"/>
                </c:ext>
              </c:extLst>
            </c:dLbl>
            <c:dLbl>
              <c:idx val="2"/>
              <c:tx>
                <c:rich>
                  <a:bodyPr/>
                  <a:lstStyle/>
                  <a:p>
                    <a:fld id="{BCEE6662-1939-4CF6-92A1-59EDB8F2CCA2}"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1FD-45CB-9425-1685E8D723B3}"/>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Sheet1!$B$3:$B$5</c:f>
              <c:numCache>
                <c:formatCode>General</c:formatCode>
                <c:ptCount val="3"/>
                <c:pt idx="0">
                  <c:v>152</c:v>
                </c:pt>
                <c:pt idx="1">
                  <c:v>94</c:v>
                </c:pt>
                <c:pt idx="2">
                  <c:v>22</c:v>
                </c:pt>
              </c:numCache>
            </c:numRef>
          </c:val>
          <c:extLst>
            <c:ext xmlns:c15="http://schemas.microsoft.com/office/drawing/2012/chart" uri="{02D57815-91ED-43cb-92C2-25804820EDAC}">
              <c15:datalabelsRange>
                <c15:f>Sheet1!$B$6:$B$8</c15:f>
                <c15:dlblRangeCache>
                  <c:ptCount val="3"/>
                  <c:pt idx="0">
                    <c:v>5.7%</c:v>
                  </c:pt>
                  <c:pt idx="1">
                    <c:v>2.2%</c:v>
                  </c:pt>
                  <c:pt idx="2">
                    <c:v>2.1%</c:v>
                  </c:pt>
                </c15:dlblRangeCache>
              </c15:datalabelsRange>
            </c:ext>
            <c:ext xmlns:c16="http://schemas.microsoft.com/office/drawing/2014/chart" uri="{C3380CC4-5D6E-409C-BE32-E72D297353CC}">
              <c16:uniqueId val="{00000013-C1FD-45CB-9425-1685E8D723B3}"/>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402070592"/>
        <c:axId val="402069280"/>
      </c:barChart>
      <c:catAx>
        <c:axId val="40207059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t" anchorCtr="1"/>
          <a:lstStyle/>
          <a:p>
            <a:pPr>
              <a:defRPr sz="1200" b="0" i="0" u="none" strike="noStrike" kern="1200" baseline="0">
                <a:solidFill>
                  <a:schemeClr val="tx1"/>
                </a:solidFill>
                <a:latin typeface="+mn-ea"/>
                <a:ea typeface="+mn-ea"/>
                <a:cs typeface="+mn-cs"/>
              </a:defRPr>
            </a:pPr>
            <a:endParaRPr lang="ja-JP"/>
          </a:p>
        </c:txPr>
        <c:crossAx val="402069280"/>
        <c:crossesAt val="0"/>
        <c:auto val="1"/>
        <c:lblAlgn val="ctr"/>
        <c:lblOffset val="100"/>
        <c:noMultiLvlLbl val="0"/>
      </c:catAx>
      <c:valAx>
        <c:axId val="402069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4020705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n-ea"/>
          <a:ea typeface="+mn-ea"/>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5673853110931"/>
          <c:y val="2.9587498771910317E-2"/>
          <c:w val="0.81617106646270077"/>
          <c:h val="0.9096446109814571"/>
        </c:manualLayout>
      </c:layout>
      <c:barChart>
        <c:barDir val="bar"/>
        <c:grouping val="percentStacked"/>
        <c:varyColors val="0"/>
        <c:ser>
          <c:idx val="2"/>
          <c:order val="0"/>
          <c:tx>
            <c:strRef>
              <c:f>Sheet1!$D$2</c:f>
              <c:strCache>
                <c:ptCount val="1"/>
                <c:pt idx="0">
                  <c:v>発注側事業者に協議を申し入れることができなかった</c:v>
                </c:pt>
              </c:strCache>
            </c:strRef>
          </c:tx>
          <c:spPr>
            <a:pattFill prst="pct80">
              <a:fgClr>
                <a:srgbClr val="FF9933"/>
              </a:fgClr>
              <a:bgClr>
                <a:schemeClr val="bg1"/>
              </a:bgClr>
            </a:pattFill>
            <a:ln>
              <a:solidFill>
                <a:schemeClr val="tx1"/>
              </a:solidFill>
            </a:ln>
            <a:effectLst/>
          </c:spPr>
          <c:invertIfNegative val="0"/>
          <c:dLbls>
            <c:dLbl>
              <c:idx val="0"/>
              <c:tx>
                <c:rich>
                  <a:bodyPr/>
                  <a:lstStyle/>
                  <a:p>
                    <a:fld id="{C2A63083-EAD6-4CB1-8F7B-C2A99BA25C7A}"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229-465E-82BF-FA8989DA32FF}"/>
                </c:ext>
              </c:extLst>
            </c:dLbl>
            <c:dLbl>
              <c:idx val="1"/>
              <c:layout>
                <c:manualLayout>
                  <c:x val="2.5188916876574307E-3"/>
                  <c:y val="-2.4758072691260985E-2"/>
                </c:manualLayout>
              </c:layout>
              <c:tx>
                <c:rich>
                  <a:bodyPr/>
                  <a:lstStyle/>
                  <a:p>
                    <a:fld id="{32B24AB3-AFA7-4326-9319-5787D62FAAA6}"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229-465E-82BF-FA8989DA32FF}"/>
                </c:ext>
              </c:extLst>
            </c:dLbl>
            <c:dLbl>
              <c:idx val="2"/>
              <c:layout>
                <c:manualLayout>
                  <c:x val="3.8824745968396427E-3"/>
                  <c:y val="5.039122637167299E-3"/>
                </c:manualLayout>
              </c:layout>
              <c:tx>
                <c:rich>
                  <a:bodyPr/>
                  <a:lstStyle/>
                  <a:p>
                    <a:fld id="{A0E8B78B-561A-4342-96ED-B5BE59CCE8A9}"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229-465E-82BF-FA8989DA32FF}"/>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Sheet1!$D$3:$D$5</c:f>
              <c:numCache>
                <c:formatCode>General</c:formatCode>
                <c:ptCount val="3"/>
                <c:pt idx="0">
                  <c:v>805</c:v>
                </c:pt>
                <c:pt idx="1">
                  <c:v>145</c:v>
                </c:pt>
                <c:pt idx="2">
                  <c:v>9</c:v>
                </c:pt>
              </c:numCache>
            </c:numRef>
          </c:val>
          <c:extLst>
            <c:ext xmlns:c15="http://schemas.microsoft.com/office/drawing/2012/chart" uri="{02D57815-91ED-43cb-92C2-25804820EDAC}">
              <c15:datalabelsRange>
                <c15:f>Sheet1!$D$6:$D$8</c15:f>
                <c15:dlblRangeCache>
                  <c:ptCount val="3"/>
                  <c:pt idx="0">
                    <c:v>30.1%</c:v>
                  </c:pt>
                  <c:pt idx="1">
                    <c:v>3.4%</c:v>
                  </c:pt>
                  <c:pt idx="2">
                    <c:v>0.7%</c:v>
                  </c:pt>
                </c15:dlblRangeCache>
              </c15:datalabelsRange>
            </c:ext>
            <c:ext xmlns:c16="http://schemas.microsoft.com/office/drawing/2014/chart" uri="{C3380CC4-5D6E-409C-BE32-E72D297353CC}">
              <c16:uniqueId val="{00000003-3229-465E-82BF-FA8989DA32FF}"/>
            </c:ext>
          </c:extLst>
        </c:ser>
        <c:ser>
          <c:idx val="3"/>
          <c:order val="1"/>
          <c:tx>
            <c:strRef>
              <c:f>Sheet1!$E$2</c:f>
              <c:strCache>
                <c:ptCount val="1"/>
                <c:pt idx="0">
                  <c:v>発注側事業者に協議を申し入れたが､協議に応じてもらえなかった</c:v>
                </c:pt>
              </c:strCache>
            </c:strRef>
          </c:tx>
          <c:spPr>
            <a:pattFill prst="dkUpDiag">
              <a:fgClr>
                <a:srgbClr val="FFBE3C"/>
              </a:fgClr>
              <a:bgClr>
                <a:schemeClr val="bg1"/>
              </a:bgClr>
            </a:pattFill>
            <a:ln>
              <a:solidFill>
                <a:schemeClr val="tx1"/>
              </a:solidFill>
            </a:ln>
            <a:effectLst/>
          </c:spPr>
          <c:invertIfNegative val="0"/>
          <c:dLbls>
            <c:dLbl>
              <c:idx val="0"/>
              <c:tx>
                <c:rich>
                  <a:bodyPr/>
                  <a:lstStyle/>
                  <a:p>
                    <a:fld id="{ECE8AB2F-3643-4EA7-9A28-E06167DC4DE7}"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229-465E-82BF-FA8989DA32FF}"/>
                </c:ext>
              </c:extLst>
            </c:dLbl>
            <c:dLbl>
              <c:idx val="1"/>
              <c:layout>
                <c:manualLayout>
                  <c:x val="8.7234970943493532E-3"/>
                  <c:y val="2.475807269126104E-2"/>
                </c:manualLayout>
              </c:layout>
              <c:tx>
                <c:rich>
                  <a:bodyPr/>
                  <a:lstStyle/>
                  <a:p>
                    <a:fld id="{593EFBE0-349E-41B3-AAE2-7B749BDC8D0C}"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229-465E-82BF-FA8989DA32FF}"/>
                </c:ext>
              </c:extLst>
            </c:dLbl>
            <c:dLbl>
              <c:idx val="2"/>
              <c:layout>
                <c:manualLayout>
                  <c:x val="4.2161447873313225E-2"/>
                  <c:y val="5.039122637167299E-3"/>
                </c:manualLayout>
              </c:layout>
              <c:tx>
                <c:rich>
                  <a:bodyPr/>
                  <a:lstStyle/>
                  <a:p>
                    <a:fld id="{D23C1FC4-28A1-4A93-AC78-D88556A2C483}"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229-465E-82BF-FA8989DA32FF}"/>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Sheet1!$E$3:$E$5</c:f>
              <c:numCache>
                <c:formatCode>General</c:formatCode>
                <c:ptCount val="3"/>
                <c:pt idx="0">
                  <c:v>376</c:v>
                </c:pt>
                <c:pt idx="1">
                  <c:v>143</c:v>
                </c:pt>
                <c:pt idx="2">
                  <c:v>9</c:v>
                </c:pt>
              </c:numCache>
            </c:numRef>
          </c:val>
          <c:extLst>
            <c:ext xmlns:c15="http://schemas.microsoft.com/office/drawing/2012/chart" uri="{02D57815-91ED-43cb-92C2-25804820EDAC}">
              <c15:datalabelsRange>
                <c15:f>Sheet1!$E$6:$E$8</c15:f>
                <c15:dlblRangeCache>
                  <c:ptCount val="3"/>
                  <c:pt idx="0">
                    <c:v>14.1%</c:v>
                  </c:pt>
                  <c:pt idx="1">
                    <c:v>3.4%</c:v>
                  </c:pt>
                  <c:pt idx="2">
                    <c:v>0.7%</c:v>
                  </c:pt>
                </c15:dlblRangeCache>
              </c15:datalabelsRange>
            </c:ext>
            <c:ext xmlns:c16="http://schemas.microsoft.com/office/drawing/2014/chart" uri="{C3380CC4-5D6E-409C-BE32-E72D297353CC}">
              <c16:uniqueId val="{00000007-3229-465E-82BF-FA8989DA32FF}"/>
            </c:ext>
          </c:extLst>
        </c:ser>
        <c:ser>
          <c:idx val="4"/>
          <c:order val="2"/>
          <c:tx>
            <c:strRef>
              <c:f>Sheet1!$F$2</c:f>
              <c:strCache>
                <c:ptCount val="1"/>
                <c:pt idx="0">
                  <c:v>発注側事業者に協議を申し入れ､協議に応じてもらった</c:v>
                </c:pt>
              </c:strCache>
            </c:strRef>
          </c:tx>
          <c:spPr>
            <a:pattFill prst="narHorz">
              <a:fgClr>
                <a:srgbClr val="00FF00"/>
              </a:fgClr>
              <a:bgClr>
                <a:schemeClr val="bg1"/>
              </a:bgClr>
            </a:pattFill>
            <a:ln>
              <a:solidFill>
                <a:schemeClr val="tx1"/>
              </a:solidFill>
            </a:ln>
            <a:effectLst/>
          </c:spPr>
          <c:invertIfNegative val="0"/>
          <c:dLbls>
            <c:dLbl>
              <c:idx val="0"/>
              <c:tx>
                <c:rich>
                  <a:bodyPr/>
                  <a:lstStyle/>
                  <a:p>
                    <a:fld id="{BF9B5F1F-E4CF-4963-B042-EEDE973FF317}"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229-465E-82BF-FA8989DA32FF}"/>
                </c:ext>
              </c:extLst>
            </c:dLbl>
            <c:dLbl>
              <c:idx val="1"/>
              <c:tx>
                <c:rich>
                  <a:bodyPr/>
                  <a:lstStyle/>
                  <a:p>
                    <a:fld id="{F77AD04F-11CA-4ED8-A61E-CE4BFC99D7C5}"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229-465E-82BF-FA8989DA32FF}"/>
                </c:ext>
              </c:extLst>
            </c:dLbl>
            <c:dLbl>
              <c:idx val="2"/>
              <c:tx>
                <c:rich>
                  <a:bodyPr/>
                  <a:lstStyle/>
                  <a:p>
                    <a:fld id="{44719D70-0171-4C94-9EF8-A4B1981270D9}"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229-465E-82BF-FA8989DA32FF}"/>
                </c:ext>
              </c:extLst>
            </c:dLbl>
            <c:numFmt formatCode="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Sheet1!$F$3:$F$5</c:f>
              <c:numCache>
                <c:formatCode>General</c:formatCode>
                <c:ptCount val="3"/>
                <c:pt idx="0">
                  <c:v>745</c:v>
                </c:pt>
                <c:pt idx="1">
                  <c:v>3195</c:v>
                </c:pt>
                <c:pt idx="2">
                  <c:v>907</c:v>
                </c:pt>
              </c:numCache>
            </c:numRef>
          </c:val>
          <c:extLst>
            <c:ext xmlns:c15="http://schemas.microsoft.com/office/drawing/2012/chart" uri="{02D57815-91ED-43cb-92C2-25804820EDAC}">
              <c15:datalabelsRange>
                <c15:f>Sheet1!$F$6:$F$8</c15:f>
                <c15:dlblRangeCache>
                  <c:ptCount val="3"/>
                  <c:pt idx="0">
                    <c:v>27.9%</c:v>
                  </c:pt>
                  <c:pt idx="1">
                    <c:v>75.1%</c:v>
                  </c:pt>
                  <c:pt idx="2">
                    <c:v>72.8%</c:v>
                  </c:pt>
                </c15:dlblRangeCache>
              </c15:datalabelsRange>
            </c:ext>
            <c:ext xmlns:c16="http://schemas.microsoft.com/office/drawing/2014/chart" uri="{C3380CC4-5D6E-409C-BE32-E72D297353CC}">
              <c16:uniqueId val="{0000000B-3229-465E-82BF-FA8989DA32FF}"/>
            </c:ext>
          </c:extLst>
        </c:ser>
        <c:ser>
          <c:idx val="1"/>
          <c:order val="3"/>
          <c:tx>
            <c:strRef>
              <c:f>Sheet1!$C$2</c:f>
              <c:strCache>
                <c:ptCount val="1"/>
                <c:pt idx="0">
                  <c:v>発注側事業者に協議を申し入れる必要がなかった</c:v>
                </c:pt>
              </c:strCache>
            </c:strRef>
          </c:tx>
          <c:spPr>
            <a:pattFill prst="dashVert">
              <a:fgClr>
                <a:srgbClr val="FF5A00"/>
              </a:fgClr>
              <a:bgClr>
                <a:schemeClr val="bg1"/>
              </a:bgClr>
            </a:pattFill>
            <a:ln>
              <a:solidFill>
                <a:schemeClr val="tx1"/>
              </a:solidFill>
            </a:ln>
            <a:effectLst/>
          </c:spPr>
          <c:invertIfNegative val="0"/>
          <c:dLbls>
            <c:dLbl>
              <c:idx val="0"/>
              <c:tx>
                <c:rich>
                  <a:bodyPr/>
                  <a:lstStyle/>
                  <a:p>
                    <a:fld id="{D609BE29-8FD3-49A6-9E68-06F40BD4A59D}"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229-465E-82BF-FA8989DA32FF}"/>
                </c:ext>
              </c:extLst>
            </c:dLbl>
            <c:dLbl>
              <c:idx val="1"/>
              <c:tx>
                <c:rich>
                  <a:bodyPr/>
                  <a:lstStyle/>
                  <a:p>
                    <a:fld id="{F3278390-2906-4272-92B9-C1478D835C1E}"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29-465E-82BF-FA8989DA32FF}"/>
                </c:ext>
              </c:extLst>
            </c:dLbl>
            <c:dLbl>
              <c:idx val="2"/>
              <c:tx>
                <c:rich>
                  <a:bodyPr/>
                  <a:lstStyle/>
                  <a:p>
                    <a:fld id="{09E0215D-1D6D-427C-878D-6CBB58B1533B}"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29-465E-82BF-FA8989DA32FF}"/>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Sheet1!$C$3:$C$5</c:f>
              <c:numCache>
                <c:formatCode>General</c:formatCode>
                <c:ptCount val="3"/>
                <c:pt idx="0">
                  <c:v>585</c:v>
                </c:pt>
                <c:pt idx="1">
                  <c:v>683</c:v>
                </c:pt>
                <c:pt idx="2">
                  <c:v>298</c:v>
                </c:pt>
              </c:numCache>
            </c:numRef>
          </c:val>
          <c:extLst>
            <c:ext xmlns:c15="http://schemas.microsoft.com/office/drawing/2012/chart" uri="{02D57815-91ED-43cb-92C2-25804820EDAC}">
              <c15:datalabelsRange>
                <c15:f>Sheet1!$C$6:$C$8</c15:f>
                <c15:dlblRangeCache>
                  <c:ptCount val="3"/>
                  <c:pt idx="0">
                    <c:v>21.9%</c:v>
                  </c:pt>
                  <c:pt idx="1">
                    <c:v>16.0%</c:v>
                  </c:pt>
                  <c:pt idx="2">
                    <c:v>23.9%</c:v>
                  </c:pt>
                </c15:dlblRangeCache>
              </c15:datalabelsRange>
            </c:ext>
            <c:ext xmlns:c16="http://schemas.microsoft.com/office/drawing/2014/chart" uri="{C3380CC4-5D6E-409C-BE32-E72D297353CC}">
              <c16:uniqueId val="{0000000F-3229-465E-82BF-FA8989DA32FF}"/>
            </c:ext>
          </c:extLst>
        </c:ser>
        <c:ser>
          <c:idx val="0"/>
          <c:order val="4"/>
          <c:tx>
            <c:strRef>
              <c:f>Sheet1!$B$2</c:f>
              <c:strCache>
                <c:ptCount val="1"/>
                <c:pt idx="0">
                  <c:v>その他</c:v>
                </c:pt>
              </c:strCache>
            </c:strRef>
          </c:tx>
          <c:spPr>
            <a:pattFill prst="dkDnDiag">
              <a:fgClr>
                <a:srgbClr val="99D6EC"/>
              </a:fgClr>
              <a:bgClr>
                <a:schemeClr val="bg1"/>
              </a:bgClr>
            </a:pattFill>
            <a:ln>
              <a:solidFill>
                <a:schemeClr val="tx1"/>
              </a:solidFill>
            </a:ln>
            <a:effectLst/>
          </c:spPr>
          <c:invertIfNegative val="0"/>
          <c:dPt>
            <c:idx val="0"/>
            <c:invertIfNegative val="0"/>
            <c:bubble3D val="0"/>
            <c:spPr>
              <a:pattFill prst="dkDnDiag">
                <a:fgClr>
                  <a:srgbClr val="33CCFF"/>
                </a:fgClr>
                <a:bgClr>
                  <a:schemeClr val="bg1"/>
                </a:bgClr>
              </a:pattFill>
              <a:ln>
                <a:solidFill>
                  <a:schemeClr val="tx1"/>
                </a:solidFill>
              </a:ln>
              <a:effectLst/>
            </c:spPr>
            <c:extLst>
              <c:ext xmlns:c16="http://schemas.microsoft.com/office/drawing/2014/chart" uri="{C3380CC4-5D6E-409C-BE32-E72D297353CC}">
                <c16:uniqueId val="{00000011-3229-465E-82BF-FA8989DA32FF}"/>
              </c:ext>
            </c:extLst>
          </c:dPt>
          <c:dLbls>
            <c:dLbl>
              <c:idx val="0"/>
              <c:tx>
                <c:rich>
                  <a:bodyPr/>
                  <a:lstStyle/>
                  <a:p>
                    <a:fld id="{650252E2-0CA2-431B-8E85-FAAB020639C5}" type="CELLRANGE">
                      <a:rPr lang="en-US" altLang="ja-JP" dirty="0"/>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3229-465E-82BF-FA8989DA32FF}"/>
                </c:ext>
              </c:extLst>
            </c:dLbl>
            <c:dLbl>
              <c:idx val="1"/>
              <c:tx>
                <c:rich>
                  <a:bodyPr/>
                  <a:lstStyle/>
                  <a:p>
                    <a:fld id="{E840ACCA-F256-4B85-A617-FC4110D43F8F}"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29-465E-82BF-FA8989DA32FF}"/>
                </c:ext>
              </c:extLst>
            </c:dLbl>
            <c:dLbl>
              <c:idx val="2"/>
              <c:tx>
                <c:rich>
                  <a:bodyPr/>
                  <a:lstStyle/>
                  <a:p>
                    <a:fld id="{DEAE0FDA-C363-4353-BB84-8EA064E50CD8}"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229-465E-82BF-FA8989DA32FF}"/>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転嫁できなかった</c:v>
                </c:pt>
                <c:pt idx="1">
                  <c:v>一部転嫁できた</c:v>
                </c:pt>
                <c:pt idx="2">
                  <c:v>概ね転嫁できた</c:v>
                </c:pt>
              </c:strCache>
            </c:strRef>
          </c:cat>
          <c:val>
            <c:numRef>
              <c:f>Sheet1!$B$3:$B$5</c:f>
              <c:numCache>
                <c:formatCode>General</c:formatCode>
                <c:ptCount val="3"/>
                <c:pt idx="0">
                  <c:v>164</c:v>
                </c:pt>
                <c:pt idx="1">
                  <c:v>91</c:v>
                </c:pt>
                <c:pt idx="2">
                  <c:v>23</c:v>
                </c:pt>
              </c:numCache>
            </c:numRef>
          </c:val>
          <c:extLst>
            <c:ext xmlns:c15="http://schemas.microsoft.com/office/drawing/2012/chart" uri="{02D57815-91ED-43cb-92C2-25804820EDAC}">
              <c15:datalabelsRange>
                <c15:f>Sheet1!$B$6:$B$8</c15:f>
                <c15:dlblRangeCache>
                  <c:ptCount val="3"/>
                  <c:pt idx="0">
                    <c:v>6.1%</c:v>
                  </c:pt>
                  <c:pt idx="1">
                    <c:v>2.1%</c:v>
                  </c:pt>
                  <c:pt idx="2">
                    <c:v>1.8%</c:v>
                  </c:pt>
                </c15:dlblRangeCache>
              </c15:datalabelsRange>
            </c:ext>
            <c:ext xmlns:c16="http://schemas.microsoft.com/office/drawing/2014/chart" uri="{C3380CC4-5D6E-409C-BE32-E72D297353CC}">
              <c16:uniqueId val="{00000014-3229-465E-82BF-FA8989DA32FF}"/>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392355600"/>
        <c:axId val="392355272"/>
      </c:barChart>
      <c:catAx>
        <c:axId val="392355600"/>
        <c:scaling>
          <c:orientation val="minMax"/>
        </c:scaling>
        <c:delete val="0"/>
        <c:axPos val="l"/>
        <c:numFmt formatCode="General" sourceLinked="1"/>
        <c:majorTickMark val="none"/>
        <c:minorTickMark val="none"/>
        <c:tickLblPos val="nextTo"/>
        <c:spPr>
          <a:solidFill>
            <a:schemeClr val="bg1"/>
          </a:solid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392355272"/>
        <c:crosses val="autoZero"/>
        <c:auto val="1"/>
        <c:lblAlgn val="ctr"/>
        <c:lblOffset val="100"/>
        <c:noMultiLvlLbl val="0"/>
      </c:catAx>
      <c:valAx>
        <c:axId val="392355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3923556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pct40">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Sheet1!$D$12:$D$19</c:f>
              <c:strCache>
                <c:ptCount val="8"/>
                <c:pt idx="0">
                  <c:v>1千万円未満</c:v>
                </c:pt>
                <c:pt idx="1">
                  <c:v>1千～3千万円</c:v>
                </c:pt>
                <c:pt idx="2">
                  <c:v>3千～5千万円</c:v>
                </c:pt>
                <c:pt idx="3">
                  <c:v>5千万～1億円</c:v>
                </c:pt>
                <c:pt idx="4">
                  <c:v>1億～5億円</c:v>
                </c:pt>
                <c:pt idx="5">
                  <c:v>5億～10億円</c:v>
                </c:pt>
                <c:pt idx="6">
                  <c:v>10億～50億円</c:v>
                </c:pt>
                <c:pt idx="7">
                  <c:v>50億円以上</c:v>
                </c:pt>
              </c:strCache>
            </c:strRef>
          </c:cat>
          <c:val>
            <c:numRef>
              <c:f>Sheet1!$E$12:$E$19</c:f>
              <c:numCache>
                <c:formatCode>General</c:formatCode>
                <c:ptCount val="8"/>
                <c:pt idx="0">
                  <c:v>11.5</c:v>
                </c:pt>
                <c:pt idx="1">
                  <c:v>10.4</c:v>
                </c:pt>
                <c:pt idx="2">
                  <c:v>12.3</c:v>
                </c:pt>
                <c:pt idx="3">
                  <c:v>15.9</c:v>
                </c:pt>
                <c:pt idx="4">
                  <c:v>26.6</c:v>
                </c:pt>
                <c:pt idx="5">
                  <c:v>30</c:v>
                </c:pt>
                <c:pt idx="6">
                  <c:v>46.7</c:v>
                </c:pt>
                <c:pt idx="7">
                  <c:v>52.3</c:v>
                </c:pt>
              </c:numCache>
            </c:numRef>
          </c:val>
          <c:extLst>
            <c:ext xmlns:c16="http://schemas.microsoft.com/office/drawing/2014/chart" uri="{C3380CC4-5D6E-409C-BE32-E72D297353CC}">
              <c16:uniqueId val="{00000000-60EE-4512-874C-DCCB0666782D}"/>
            </c:ext>
          </c:extLst>
        </c:ser>
        <c:dLbls>
          <c:showLegendKey val="0"/>
          <c:showVal val="0"/>
          <c:showCatName val="0"/>
          <c:showSerName val="0"/>
          <c:showPercent val="0"/>
          <c:showBubbleSize val="0"/>
        </c:dLbls>
        <c:gapWidth val="105"/>
        <c:overlap val="-27"/>
        <c:axId val="595468128"/>
        <c:axId val="595463536"/>
      </c:barChart>
      <c:catAx>
        <c:axId val="595468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3536"/>
        <c:crosses val="autoZero"/>
        <c:auto val="1"/>
        <c:lblAlgn val="ctr"/>
        <c:lblOffset val="100"/>
        <c:noMultiLvlLbl val="0"/>
      </c:catAx>
      <c:valAx>
        <c:axId val="595463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8128"/>
        <c:crosses val="autoZero"/>
        <c:crossBetween val="between"/>
      </c:valAx>
      <c:spPr>
        <a:noFill/>
        <a:ln>
          <a:solidFill>
            <a:sysClr val="windowText" lastClr="000000"/>
          </a:solidFill>
        </a:ln>
        <a:effectLst/>
      </c:spPr>
    </c:plotArea>
    <c:plotVisOnly val="1"/>
    <c:dispBlanksAs val="gap"/>
    <c:showDLblsOverMax val="0"/>
  </c:chart>
  <c:spPr>
    <a:solidFill>
      <a:schemeClr val="bg1"/>
    </a:solid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pct40">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Sheet1!$D$23:$D$26</c:f>
              <c:strCache>
                <c:ptCount val="4"/>
                <c:pt idx="0">
                  <c:v>最小規模企業</c:v>
                </c:pt>
                <c:pt idx="1">
                  <c:v>小規模企業</c:v>
                </c:pt>
                <c:pt idx="2">
                  <c:v>中規模企業</c:v>
                </c:pt>
                <c:pt idx="3">
                  <c:v>大規模企業</c:v>
                </c:pt>
              </c:strCache>
            </c:strRef>
          </c:cat>
          <c:val>
            <c:numRef>
              <c:f>Sheet1!$E$23:$E$26</c:f>
              <c:numCache>
                <c:formatCode>General</c:formatCode>
                <c:ptCount val="4"/>
                <c:pt idx="0">
                  <c:v>11.4</c:v>
                </c:pt>
                <c:pt idx="1">
                  <c:v>16.899999999999999</c:v>
                </c:pt>
                <c:pt idx="2">
                  <c:v>21.4</c:v>
                </c:pt>
                <c:pt idx="3">
                  <c:v>25.6</c:v>
                </c:pt>
              </c:numCache>
            </c:numRef>
          </c:val>
          <c:extLst>
            <c:ext xmlns:c16="http://schemas.microsoft.com/office/drawing/2014/chart" uri="{C3380CC4-5D6E-409C-BE32-E72D297353CC}">
              <c16:uniqueId val="{00000000-6F61-4818-A907-BB13AD0EE809}"/>
            </c:ext>
          </c:extLst>
        </c:ser>
        <c:dLbls>
          <c:showLegendKey val="0"/>
          <c:showVal val="0"/>
          <c:showCatName val="0"/>
          <c:showSerName val="0"/>
          <c:showPercent val="0"/>
          <c:showBubbleSize val="0"/>
        </c:dLbls>
        <c:gapWidth val="105"/>
        <c:overlap val="-27"/>
        <c:axId val="595468128"/>
        <c:axId val="595463536"/>
      </c:barChart>
      <c:catAx>
        <c:axId val="595468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3536"/>
        <c:crosses val="autoZero"/>
        <c:auto val="1"/>
        <c:lblAlgn val="ctr"/>
        <c:lblOffset val="100"/>
        <c:noMultiLvlLbl val="0"/>
      </c:catAx>
      <c:valAx>
        <c:axId val="595463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595468128"/>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0.35837</cdr:x>
      <cdr:y>0.08464</cdr:y>
    </cdr:to>
    <cdr:sp macro="" textlink="">
      <cdr:nvSpPr>
        <cdr:cNvPr id="3" name="テキスト ボックス 2"/>
        <cdr:cNvSpPr txBox="1"/>
      </cdr:nvSpPr>
      <cdr:spPr>
        <a:xfrm xmlns:a="http://schemas.openxmlformats.org/drawingml/2006/main">
          <a:off x="0" y="0"/>
          <a:ext cx="1931785" cy="4722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ja-JP" altLang="en-US" sz="120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年率</a:t>
          </a:r>
          <a:r>
            <a:rPr lang="ja-JP" altLang="en-US" sz="12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0.86939</cdr:x>
      <cdr:y>0.87573</cdr:y>
    </cdr:from>
    <cdr:to>
      <cdr:x>1</cdr:x>
      <cdr:y>0.92093</cdr:y>
    </cdr:to>
    <cdr:sp macro="" textlink="">
      <cdr:nvSpPr>
        <cdr:cNvPr id="4" name="テキスト ボックス 3"/>
        <cdr:cNvSpPr txBox="1"/>
      </cdr:nvSpPr>
      <cdr:spPr>
        <a:xfrm xmlns:a="http://schemas.openxmlformats.org/drawingml/2006/main">
          <a:off x="4381742" y="4508224"/>
          <a:ext cx="658258" cy="232686"/>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r>
            <a:rPr lang="ja-JP" altLang="en-US" sz="1050" dirty="0">
              <a:latin typeface="Meiryo UI" panose="020B0604030504040204" pitchFamily="50" charset="-128"/>
              <a:ea typeface="Meiryo UI" panose="020B0604030504040204" pitchFamily="50" charset="-128"/>
            </a:rPr>
            <a:t>（年度）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0.00202</cdr:x>
      <cdr:y>0.01391</cdr:y>
    </cdr:from>
    <cdr:to>
      <cdr:x>0.36039</cdr:x>
      <cdr:y>0.09855</cdr:y>
    </cdr:to>
    <cdr:sp macro="" textlink="">
      <cdr:nvSpPr>
        <cdr:cNvPr id="3" name="テキスト ボックス 2"/>
        <cdr:cNvSpPr txBox="1"/>
      </cdr:nvSpPr>
      <cdr:spPr>
        <a:xfrm xmlns:a="http://schemas.openxmlformats.org/drawingml/2006/main">
          <a:off x="10186" y="68626"/>
          <a:ext cx="1806185" cy="41760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ja-JP" altLang="en-US" sz="1050" dirty="0">
              <a:latin typeface="Meiryo UI" panose="020B0604030504040204" pitchFamily="50" charset="-128"/>
              <a:ea typeface="Meiryo UI" panose="020B0604030504040204" pitchFamily="50" charset="-128"/>
            </a:rPr>
            <a:t>（年率）</a:t>
          </a:r>
        </a:p>
      </cdr:txBody>
    </cdr:sp>
  </cdr:relSizeAnchor>
  <cdr:relSizeAnchor xmlns:cdr="http://schemas.openxmlformats.org/drawingml/2006/chartDrawing">
    <cdr:from>
      <cdr:x>0.88273</cdr:x>
      <cdr:y>0.91728</cdr:y>
    </cdr:from>
    <cdr:to>
      <cdr:x>1</cdr:x>
      <cdr:y>0.97607</cdr:y>
    </cdr:to>
    <cdr:sp macro="" textlink="">
      <cdr:nvSpPr>
        <cdr:cNvPr id="4" name="テキスト ボックス 3"/>
        <cdr:cNvSpPr txBox="1"/>
      </cdr:nvSpPr>
      <cdr:spPr>
        <a:xfrm xmlns:a="http://schemas.openxmlformats.org/drawingml/2006/main">
          <a:off x="4448944" y="4525736"/>
          <a:ext cx="591056" cy="290061"/>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0.04821</cdr:x>
      <cdr:y>0.17162</cdr:y>
    </cdr:from>
    <cdr:to>
      <cdr:x>0.22625</cdr:x>
      <cdr:y>0.84667</cdr:y>
    </cdr:to>
    <cdr:sp macro="" textlink="">
      <cdr:nvSpPr>
        <cdr:cNvPr id="2" name="テキスト ボックス 3"/>
        <cdr:cNvSpPr txBox="1"/>
      </cdr:nvSpPr>
      <cdr:spPr>
        <a:xfrm xmlns:a="http://schemas.openxmlformats.org/drawingml/2006/main">
          <a:off x="236072" y="698353"/>
          <a:ext cx="871781" cy="27469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dirty="0">
              <a:latin typeface="+mn-lt"/>
              <a:ea typeface="ＭＳ Ｐゴシック" panose="020B0600070205080204" pitchFamily="50" charset="-128"/>
              <a:cs typeface="Meiryo UI" panose="020B0604030504040204" pitchFamily="50" charset="-128"/>
            </a:rPr>
            <a:t>(</a:t>
          </a:r>
          <a:r>
            <a:rPr kumimoji="1" lang="en-US" altLang="ja-JP" sz="1200" dirty="0" smtClean="0">
              <a:solidFill>
                <a:schemeClr val="tx1"/>
              </a:solidFill>
              <a:latin typeface="+mn-lt"/>
              <a:ea typeface="ＭＳ Ｐゴシック" panose="020B0600070205080204" pitchFamily="50" charset="-128"/>
              <a:cs typeface="Meiryo UI" panose="020B0604030504040204" pitchFamily="50" charset="-128"/>
            </a:rPr>
            <a:t>n=1,045)</a:t>
          </a:r>
        </a:p>
        <a:p xmlns:a="http://schemas.openxmlformats.org/drawingml/2006/main">
          <a:endParaRPr lang="en-US" altLang="ja-JP" sz="1200" dirty="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sz="1050" dirty="0" smtClean="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sz="2400" dirty="0" smtClean="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sz="2400" dirty="0" smtClean="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r>
            <a:rPr lang="en-US" altLang="ja-JP" sz="1200" dirty="0" smtClean="0">
              <a:solidFill>
                <a:schemeClr val="tx1"/>
              </a:solidFill>
              <a:latin typeface="+mn-lt"/>
              <a:ea typeface="ＭＳ Ｐゴシック" panose="020B0600070205080204" pitchFamily="50" charset="-128"/>
              <a:cs typeface="Meiryo UI" panose="020B0604030504040204" pitchFamily="50" charset="-128"/>
            </a:rPr>
            <a:t>(n=4,341)</a:t>
          </a:r>
        </a:p>
        <a:p xmlns:a="http://schemas.openxmlformats.org/drawingml/2006/main">
          <a:endParaRPr lang="en-US" altLang="ja-JP" sz="1200" dirty="0" smtClean="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sz="2000" dirty="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sz="1600" dirty="0" smtClean="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endParaRPr lang="en-US" altLang="ja-JP" dirty="0">
            <a:solidFill>
              <a:schemeClr val="tx1"/>
            </a:solidFill>
            <a:latin typeface="+mn-lt"/>
            <a:ea typeface="ＭＳ Ｐゴシック" panose="020B0600070205080204" pitchFamily="50" charset="-128"/>
            <a:cs typeface="Meiryo UI" panose="020B0604030504040204" pitchFamily="50" charset="-128"/>
          </a:endParaRPr>
        </a:p>
        <a:p xmlns:a="http://schemas.openxmlformats.org/drawingml/2006/main">
          <a:r>
            <a:rPr lang="en-US" altLang="ja-JP" sz="1200" dirty="0" smtClean="0">
              <a:solidFill>
                <a:schemeClr val="tx1"/>
              </a:solidFill>
              <a:latin typeface="+mn-lt"/>
              <a:ea typeface="ＭＳ Ｐゴシック" panose="020B0600070205080204" pitchFamily="50" charset="-128"/>
              <a:cs typeface="Meiryo UI" panose="020B0604030504040204" pitchFamily="50" charset="-128"/>
            </a:rPr>
            <a:t>(n</a:t>
          </a:r>
          <a:r>
            <a:rPr kumimoji="1" lang="en-US" altLang="ja-JP" sz="1200" dirty="0" smtClean="0">
              <a:solidFill>
                <a:schemeClr val="tx1"/>
              </a:solidFill>
              <a:latin typeface="+mn-lt"/>
              <a:ea typeface="ＭＳ Ｐゴシック" panose="020B0600070205080204" pitchFamily="50" charset="-128"/>
              <a:cs typeface="Meiryo UI" panose="020B0604030504040204" pitchFamily="50" charset="-128"/>
            </a:rPr>
            <a:t>=2,688)</a:t>
          </a:r>
          <a:endParaRPr kumimoji="1" lang="ja-JP" altLang="en-US" sz="1200" dirty="0" smtClean="0">
            <a:solidFill>
              <a:schemeClr val="tx1"/>
            </a:solidFill>
            <a:latin typeface="+mn-lt"/>
            <a:ea typeface="ＭＳ Ｐゴシック" panose="020B060007020508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1434" tIns="45717" rIns="91434" bIns="45717" rtlCol="0"/>
          <a:lstStyle>
            <a:lvl1pPr algn="r">
              <a:defRPr sz="1200"/>
            </a:lvl1pPr>
          </a:lstStyle>
          <a:p>
            <a:r>
              <a:rPr lang="ja-JP" altLang="en-US" sz="1400" dirty="0">
                <a:latin typeface="ＭＳ Ｐゴシック" pitchFamily="50" charset="-128"/>
                <a:ea typeface="ＭＳ Ｐゴシック" pitchFamily="50" charset="-128"/>
              </a:rPr>
              <a:t>機密性○</a:t>
            </a:r>
          </a:p>
        </p:txBody>
      </p:sp>
      <p:sp>
        <p:nvSpPr>
          <p:cNvPr id="4" name="フッター プレースホルダー 3"/>
          <p:cNvSpPr>
            <a:spLocks noGrp="1"/>
          </p:cNvSpPr>
          <p:nvPr>
            <p:ph type="ftr" sz="quarter" idx="2"/>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1434" tIns="45717" rIns="91434" bIns="45717"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400">
                <a:latin typeface="ＭＳ Ｐゴシック" pitchFamily="50" charset="-128"/>
                <a:ea typeface="ＭＳ Ｐゴシック" pitchFamily="50" charset="-128"/>
              </a:defRPr>
            </a:lvl1pPr>
          </a:lstStyle>
          <a:p>
            <a:r>
              <a:rPr lang="ja-JP" altLang="en-US" dirty="0"/>
              <a:t>機密性○</a:t>
            </a:r>
            <a:endParaRPr lang="en-US" altLang="ja-JP"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DADF5E-821B-44DF-AC1F-895C35569817}" type="slidenum">
              <a:rPr lang="ja-JP" altLang="en-US" smtClean="0"/>
              <a:pPr>
                <a:defRPr/>
              </a:pPr>
              <a:t>3</a:t>
            </a:fld>
            <a:endParaRPr lang="ja-JP" altLang="en-US"/>
          </a:p>
        </p:txBody>
      </p:sp>
    </p:spTree>
    <p:extLst>
      <p:ext uri="{BB962C8B-B14F-4D97-AF65-F5344CB8AC3E}">
        <p14:creationId xmlns:p14="http://schemas.microsoft.com/office/powerpoint/2010/main" val="174648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DADF5E-821B-44DF-AC1F-895C35569817}" type="slidenum">
              <a:rPr lang="ja-JP" altLang="en-US" smtClean="0"/>
              <a:pPr>
                <a:defRPr/>
              </a:pPr>
              <a:t>5</a:t>
            </a:fld>
            <a:endParaRPr lang="ja-JP" altLang="en-US"/>
          </a:p>
        </p:txBody>
      </p:sp>
    </p:spTree>
    <p:extLst>
      <p:ext uri="{BB962C8B-B14F-4D97-AF65-F5344CB8AC3E}">
        <p14:creationId xmlns:p14="http://schemas.microsoft.com/office/powerpoint/2010/main" val="137683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F9261201-167F-4F28-9499-4B7255DABE22}" type="datetime1">
              <a:rPr kumimoji="1" lang="ja-JP" altLang="en-US" smtClean="0"/>
              <a:t>2020/6/2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FC48080F-5FFA-4D33-81BE-4089535F382E}" type="datetime1">
              <a:rPr kumimoji="1" lang="ja-JP" altLang="en-US" smtClean="0"/>
              <a:t>2020/6/2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211CF2A-F14E-4633-973E-ED8E9720AEAD}" type="datetime1">
              <a:rPr kumimoji="1" lang="ja-JP" altLang="en-US" smtClean="0"/>
              <a:t>2020/6/2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grpSp>
        <p:nvGrpSpPr>
          <p:cNvPr id="2" name="Group 1">
            <a:extLst>
              <a:ext uri="{FF2B5EF4-FFF2-40B4-BE49-F238E27FC236}">
                <a16:creationId xmlns:a16="http://schemas.microsoft.com/office/drawing/2014/main" id="{1204AAF3-6D3B-4D65-AE90-C383C0D2390F}"/>
              </a:ext>
            </a:extLst>
          </p:cNvPr>
          <p:cNvGrpSpPr/>
          <p:nvPr userDrawn="1"/>
        </p:nvGrpSpPr>
        <p:grpSpPr>
          <a:xfrm>
            <a:off x="9993189" y="0"/>
            <a:ext cx="1008483" cy="1015900"/>
            <a:chOff x="9993189" y="1404988"/>
            <a:chExt cx="1008483" cy="1015900"/>
          </a:xfrm>
        </p:grpSpPr>
        <p:sp>
          <p:nvSpPr>
            <p:cNvPr id="14" name="bk object 16">
              <a:extLst>
                <a:ext uri="{FF2B5EF4-FFF2-40B4-BE49-F238E27FC236}">
                  <a16:creationId xmlns:a16="http://schemas.microsoft.com/office/drawing/2014/main" id="{A9F41343-290B-4F7F-9F7D-120D0E8E81D9}"/>
                </a:ext>
              </a:extLst>
            </p:cNvPr>
            <p:cNvSpPr>
              <a:spLocks noChangeArrowheads="1"/>
            </p:cNvSpPr>
            <p:nvPr/>
          </p:nvSpPr>
          <p:spPr bwMode="auto">
            <a:xfrm>
              <a:off x="10204082" y="1404988"/>
              <a:ext cx="178750" cy="482116"/>
            </a:xfrm>
            <a:custGeom>
              <a:avLst/>
              <a:gdLst>
                <a:gd name="T0" fmla="*/ 0 w 2021204"/>
                <a:gd name="T1" fmla="*/ 2019819 h 2021205"/>
                <a:gd name="T2" fmla="*/ 2019822 w 2021204"/>
                <a:gd name="T3" fmla="*/ 2019819 h 2021205"/>
                <a:gd name="T4" fmla="*/ 2019822 w 2021204"/>
                <a:gd name="T5" fmla="*/ 0 h 2021205"/>
                <a:gd name="T6" fmla="*/ 0 w 2021204"/>
                <a:gd name="T7" fmla="*/ 0 h 2021205"/>
                <a:gd name="T8" fmla="*/ 0 w 2021204"/>
                <a:gd name="T9" fmla="*/ 2019819 h 2021205"/>
                <a:gd name="T10" fmla="*/ 0 60000 65536"/>
                <a:gd name="T11" fmla="*/ 0 60000 65536"/>
                <a:gd name="T12" fmla="*/ 0 60000 65536"/>
                <a:gd name="T13" fmla="*/ 0 60000 65536"/>
                <a:gd name="T14" fmla="*/ 0 60000 65536"/>
                <a:gd name="T15" fmla="*/ 0 w 2021204"/>
                <a:gd name="T16" fmla="*/ 0 h 2021205"/>
                <a:gd name="T17" fmla="*/ 2021204 w 2021204"/>
                <a:gd name="T18" fmla="*/ 2021205 h 2021205"/>
              </a:gdLst>
              <a:ahLst/>
              <a:cxnLst>
                <a:cxn ang="T10">
                  <a:pos x="T0" y="T1"/>
                </a:cxn>
                <a:cxn ang="T11">
                  <a:pos x="T2" y="T3"/>
                </a:cxn>
                <a:cxn ang="T12">
                  <a:pos x="T4" y="T5"/>
                </a:cxn>
                <a:cxn ang="T13">
                  <a:pos x="T6" y="T7"/>
                </a:cxn>
                <a:cxn ang="T14">
                  <a:pos x="T8" y="T9"/>
                </a:cxn>
              </a:cxnLst>
              <a:rect l="T15" t="T16" r="T17" b="T18"/>
              <a:pathLst>
                <a:path w="2021204" h="2021205">
                  <a:moveTo>
                    <a:pt x="0" y="2020773"/>
                  </a:moveTo>
                  <a:lnTo>
                    <a:pt x="2020773" y="2020773"/>
                  </a:lnTo>
                  <a:lnTo>
                    <a:pt x="2020773" y="0"/>
                  </a:lnTo>
                  <a:lnTo>
                    <a:pt x="0" y="0"/>
                  </a:lnTo>
                  <a:lnTo>
                    <a:pt x="0" y="2020773"/>
                  </a:lnTo>
                  <a:close/>
                </a:path>
              </a:pathLst>
            </a:custGeom>
            <a:solidFill>
              <a:srgbClr val="0098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bk object 17">
              <a:extLst>
                <a:ext uri="{FF2B5EF4-FFF2-40B4-BE49-F238E27FC236}">
                  <a16:creationId xmlns:a16="http://schemas.microsoft.com/office/drawing/2014/main" id="{8AABBB0F-44B6-4894-AFE2-D0DAD3C26AA0}"/>
                </a:ext>
              </a:extLst>
            </p:cNvPr>
            <p:cNvSpPr>
              <a:spLocks noChangeArrowheads="1"/>
            </p:cNvSpPr>
            <p:nvPr/>
          </p:nvSpPr>
          <p:spPr bwMode="auto">
            <a:xfrm>
              <a:off x="10616642" y="1404988"/>
              <a:ext cx="178750" cy="482116"/>
            </a:xfrm>
            <a:custGeom>
              <a:avLst/>
              <a:gdLst>
                <a:gd name="T0" fmla="*/ 0 w 2024379"/>
                <a:gd name="T1" fmla="*/ 2022844 h 2024380"/>
                <a:gd name="T2" fmla="*/ 2022847 w 2024379"/>
                <a:gd name="T3" fmla="*/ 2022844 h 2024380"/>
                <a:gd name="T4" fmla="*/ 2022847 w 2024379"/>
                <a:gd name="T5" fmla="*/ 0 h 2024380"/>
                <a:gd name="T6" fmla="*/ 0 w 2024379"/>
                <a:gd name="T7" fmla="*/ 0 h 2024380"/>
                <a:gd name="T8" fmla="*/ 0 w 2024379"/>
                <a:gd name="T9" fmla="*/ 2022844 h 2024380"/>
                <a:gd name="T10" fmla="*/ 0 60000 65536"/>
                <a:gd name="T11" fmla="*/ 0 60000 65536"/>
                <a:gd name="T12" fmla="*/ 0 60000 65536"/>
                <a:gd name="T13" fmla="*/ 0 60000 65536"/>
                <a:gd name="T14" fmla="*/ 0 60000 65536"/>
                <a:gd name="T15" fmla="*/ 0 w 2024379"/>
                <a:gd name="T16" fmla="*/ 0 h 2024380"/>
                <a:gd name="T17" fmla="*/ 2024379 w 2024379"/>
                <a:gd name="T18" fmla="*/ 2024380 h 2024380"/>
              </a:gdLst>
              <a:ahLst/>
              <a:cxnLst>
                <a:cxn ang="T10">
                  <a:pos x="T0" y="T1"/>
                </a:cxn>
                <a:cxn ang="T11">
                  <a:pos x="T2" y="T3"/>
                </a:cxn>
                <a:cxn ang="T12">
                  <a:pos x="T4" y="T5"/>
                </a:cxn>
                <a:cxn ang="T13">
                  <a:pos x="T6" y="T7"/>
                </a:cxn>
                <a:cxn ang="T14">
                  <a:pos x="T8" y="T9"/>
                </a:cxn>
              </a:cxnLst>
              <a:rect l="T15" t="T16" r="T17" b="T18"/>
              <a:pathLst>
                <a:path w="2024379" h="2024380">
                  <a:moveTo>
                    <a:pt x="0" y="2023795"/>
                  </a:moveTo>
                  <a:lnTo>
                    <a:pt x="2023795" y="2023795"/>
                  </a:lnTo>
                  <a:lnTo>
                    <a:pt x="2023795" y="0"/>
                  </a:lnTo>
                  <a:lnTo>
                    <a:pt x="0" y="0"/>
                  </a:lnTo>
                  <a:lnTo>
                    <a:pt x="0" y="2023795"/>
                  </a:lnTo>
                  <a:close/>
                </a:path>
              </a:pathLst>
            </a:custGeom>
            <a:solidFill>
              <a:srgbClr val="FF5A00"/>
            </a:solidFill>
            <a:ln>
              <a:noFill/>
            </a:ln>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object 12">
              <a:extLst>
                <a:ext uri="{FF2B5EF4-FFF2-40B4-BE49-F238E27FC236}">
                  <a16:creationId xmlns:a16="http://schemas.microsoft.com/office/drawing/2014/main" id="{D18B308D-D018-4BF3-9595-2E0D1115BD4B}"/>
                </a:ext>
              </a:extLst>
            </p:cNvPr>
            <p:cNvSpPr>
              <a:spLocks noChangeArrowheads="1"/>
            </p:cNvSpPr>
            <p:nvPr/>
          </p:nvSpPr>
          <p:spPr bwMode="auto">
            <a:xfrm>
              <a:off x="10410362" y="1404988"/>
              <a:ext cx="178750" cy="482116"/>
            </a:xfrm>
            <a:custGeom>
              <a:avLst/>
              <a:gdLst>
                <a:gd name="T0" fmla="*/ 0 w 864235"/>
                <a:gd name="T1" fmla="*/ 862090 h 864235"/>
                <a:gd name="T2" fmla="*/ 866855 w 864235"/>
                <a:gd name="T3" fmla="*/ 862090 h 864235"/>
                <a:gd name="T4" fmla="*/ 866855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A015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14">
              <a:extLst>
                <a:ext uri="{FF2B5EF4-FFF2-40B4-BE49-F238E27FC236}">
                  <a16:creationId xmlns:a16="http://schemas.microsoft.com/office/drawing/2014/main" id="{2A80214E-EA97-4AC6-8F4B-4386072C728E}"/>
                </a:ext>
              </a:extLst>
            </p:cNvPr>
            <p:cNvSpPr>
              <a:spLocks noChangeArrowheads="1"/>
            </p:cNvSpPr>
            <p:nvPr/>
          </p:nvSpPr>
          <p:spPr bwMode="auto">
            <a:xfrm>
              <a:off x="9997802" y="1404988"/>
              <a:ext cx="178750" cy="482116"/>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0028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12">
              <a:extLst>
                <a:ext uri="{FF2B5EF4-FFF2-40B4-BE49-F238E27FC236}">
                  <a16:creationId xmlns:a16="http://schemas.microsoft.com/office/drawing/2014/main" id="{A71BB33D-4FA0-4FD8-9DF1-43B01E1DC7AF}"/>
                </a:ext>
              </a:extLst>
            </p:cNvPr>
            <p:cNvSpPr>
              <a:spLocks noChangeArrowheads="1"/>
            </p:cNvSpPr>
            <p:nvPr/>
          </p:nvSpPr>
          <p:spPr bwMode="auto">
            <a:xfrm>
              <a:off x="10822922" y="1404988"/>
              <a:ext cx="178750" cy="482116"/>
            </a:xfrm>
            <a:custGeom>
              <a:avLst/>
              <a:gdLst>
                <a:gd name="T0" fmla="*/ 0 w 864235"/>
                <a:gd name="T1" fmla="*/ 862090 h 864235"/>
                <a:gd name="T2" fmla="*/ 866852 w 864235"/>
                <a:gd name="T3" fmla="*/ 862090 h 864235"/>
                <a:gd name="T4" fmla="*/ 866852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0064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object 7">
              <a:extLst>
                <a:ext uri="{FF2B5EF4-FFF2-40B4-BE49-F238E27FC236}">
                  <a16:creationId xmlns:a16="http://schemas.microsoft.com/office/drawing/2014/main" id="{AA5532BD-78F8-4B80-A26E-86ED566B5C40}"/>
                </a:ext>
              </a:extLst>
            </p:cNvPr>
            <p:cNvSpPr>
              <a:spLocks noChangeArrowheads="1"/>
            </p:cNvSpPr>
            <p:nvPr/>
          </p:nvSpPr>
          <p:spPr bwMode="auto">
            <a:xfrm>
              <a:off x="10624134" y="1938772"/>
              <a:ext cx="167153" cy="482116"/>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C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10">
              <a:extLst>
                <a:ext uri="{FF2B5EF4-FFF2-40B4-BE49-F238E27FC236}">
                  <a16:creationId xmlns:a16="http://schemas.microsoft.com/office/drawing/2014/main" id="{F39CD582-5635-4480-A9DB-56ED196446C6}"/>
                </a:ext>
              </a:extLst>
            </p:cNvPr>
            <p:cNvSpPr>
              <a:spLocks noChangeArrowheads="1"/>
            </p:cNvSpPr>
            <p:nvPr/>
          </p:nvSpPr>
          <p:spPr bwMode="auto">
            <a:xfrm>
              <a:off x="10215172" y="1938772"/>
              <a:ext cx="161248" cy="482116"/>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A0C8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object 15">
              <a:extLst>
                <a:ext uri="{FF2B5EF4-FFF2-40B4-BE49-F238E27FC236}">
                  <a16:creationId xmlns:a16="http://schemas.microsoft.com/office/drawing/2014/main" id="{40AC04F0-0739-4076-A6E7-23D111356422}"/>
                </a:ext>
              </a:extLst>
            </p:cNvPr>
            <p:cNvSpPr>
              <a:spLocks noChangeArrowheads="1"/>
            </p:cNvSpPr>
            <p:nvPr/>
          </p:nvSpPr>
          <p:spPr bwMode="auto">
            <a:xfrm>
              <a:off x="9993189" y="1938772"/>
              <a:ext cx="178750" cy="482116"/>
            </a:xfrm>
            <a:custGeom>
              <a:avLst/>
              <a:gdLst>
                <a:gd name="T0" fmla="*/ 0 w 864234"/>
                <a:gd name="T1" fmla="*/ 862103 h 864235"/>
                <a:gd name="T2" fmla="*/ 862093 w 864234"/>
                <a:gd name="T3" fmla="*/ 862103 h 864235"/>
                <a:gd name="T4" fmla="*/ 862093 w 864234"/>
                <a:gd name="T5" fmla="*/ 0 h 864235"/>
                <a:gd name="T6" fmla="*/ 0 w 864234"/>
                <a:gd name="T7" fmla="*/ 0 h 864235"/>
                <a:gd name="T8" fmla="*/ 0 w 864234"/>
                <a:gd name="T9" fmla="*/ 862103 h 864235"/>
                <a:gd name="T10" fmla="*/ 0 60000 65536"/>
                <a:gd name="T11" fmla="*/ 0 60000 65536"/>
                <a:gd name="T12" fmla="*/ 0 60000 65536"/>
                <a:gd name="T13" fmla="*/ 0 60000 65536"/>
                <a:gd name="T14" fmla="*/ 0 60000 65536"/>
                <a:gd name="T15" fmla="*/ 0 w 864234"/>
                <a:gd name="T16" fmla="*/ 0 h 864235"/>
                <a:gd name="T17" fmla="*/ 864234 w 864234"/>
                <a:gd name="T18" fmla="*/ 864235 h 864235"/>
              </a:gdLst>
              <a:ahLst/>
              <a:cxnLst>
                <a:cxn ang="T10">
                  <a:pos x="T0" y="T1"/>
                </a:cxn>
                <a:cxn ang="T11">
                  <a:pos x="T2" y="T3"/>
                </a:cxn>
                <a:cxn ang="T12">
                  <a:pos x="T4" y="T5"/>
                </a:cxn>
                <a:cxn ang="T13">
                  <a:pos x="T6" y="T7"/>
                </a:cxn>
                <a:cxn ang="T14">
                  <a:pos x="T8" y="T9"/>
                </a:cxn>
              </a:cxnLst>
              <a:rect l="T15" t="T16" r="T17" b="T18"/>
              <a:pathLst>
                <a:path w="864234" h="864235">
                  <a:moveTo>
                    <a:pt x="0" y="864006"/>
                  </a:moveTo>
                  <a:lnTo>
                    <a:pt x="863993" y="864006"/>
                  </a:lnTo>
                  <a:lnTo>
                    <a:pt x="863993" y="0"/>
                  </a:lnTo>
                  <a:lnTo>
                    <a:pt x="0" y="0"/>
                  </a:lnTo>
                  <a:lnTo>
                    <a:pt x="0" y="864006"/>
                  </a:lnTo>
                  <a:close/>
                </a:path>
              </a:pathLst>
            </a:custGeom>
            <a:solidFill>
              <a:srgbClr val="B19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object 16">
              <a:extLst>
                <a:ext uri="{FF2B5EF4-FFF2-40B4-BE49-F238E27FC236}">
                  <a16:creationId xmlns:a16="http://schemas.microsoft.com/office/drawing/2014/main" id="{7960B63E-DEF4-47BE-A1A4-0D192194BE52}"/>
                </a:ext>
              </a:extLst>
            </p:cNvPr>
            <p:cNvSpPr>
              <a:spLocks noChangeArrowheads="1"/>
            </p:cNvSpPr>
            <p:nvPr/>
          </p:nvSpPr>
          <p:spPr bwMode="auto">
            <a:xfrm>
              <a:off x="10419653" y="1938772"/>
              <a:ext cx="161247" cy="482116"/>
            </a:xfrm>
            <a:custGeom>
              <a:avLst/>
              <a:gdLst>
                <a:gd name="T0" fmla="*/ 0 w 864235"/>
                <a:gd name="T1" fmla="*/ 862103 h 864235"/>
                <a:gd name="T2" fmla="*/ 866852 w 864235"/>
                <a:gd name="T3" fmla="*/ 862103 h 864235"/>
                <a:gd name="T4" fmla="*/ 866852 w 864235"/>
                <a:gd name="T5" fmla="*/ 0 h 864235"/>
                <a:gd name="T6" fmla="*/ 0 w 864235"/>
                <a:gd name="T7" fmla="*/ 0 h 864235"/>
                <a:gd name="T8" fmla="*/ 0 w 864235"/>
                <a:gd name="T9" fmla="*/ 862103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4006"/>
                  </a:moveTo>
                  <a:lnTo>
                    <a:pt x="863993" y="864006"/>
                  </a:lnTo>
                  <a:lnTo>
                    <a:pt x="863993" y="0"/>
                  </a:lnTo>
                  <a:lnTo>
                    <a:pt x="0" y="0"/>
                  </a:lnTo>
                  <a:lnTo>
                    <a:pt x="0" y="864006"/>
                  </a:lnTo>
                  <a:close/>
                </a:path>
              </a:pathLst>
            </a:custGeom>
            <a:solidFill>
              <a:srgbClr val="FFBE3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7">
              <a:extLst>
                <a:ext uri="{FF2B5EF4-FFF2-40B4-BE49-F238E27FC236}">
                  <a16:creationId xmlns:a16="http://schemas.microsoft.com/office/drawing/2014/main" id="{32D5DD2B-BE53-4F88-9FAE-3564324C2AED}"/>
                </a:ext>
              </a:extLst>
            </p:cNvPr>
            <p:cNvSpPr>
              <a:spLocks noChangeArrowheads="1"/>
            </p:cNvSpPr>
            <p:nvPr/>
          </p:nvSpPr>
          <p:spPr bwMode="auto">
            <a:xfrm>
              <a:off x="10834519" y="1938772"/>
              <a:ext cx="167153" cy="482116"/>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99D6EC"/>
            </a:solidFill>
            <a:ln>
              <a:noFill/>
            </a:ln>
          </p:spPr>
          <p:txBody>
            <a:bodyPr lIns="0" tIns="0" rIns="0" bIns="0"/>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989527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5024511-111C-47BA-9B51-FA79B898BB82}" type="datetime1">
              <a:rPr lang="ja-JP" altLang="en-US" smtClean="0"/>
              <a:t>2020/6/2</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Lst>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68524" y="2433241"/>
            <a:ext cx="8568952" cy="646331"/>
          </a:xfrm>
        </p:spPr>
        <p:txBody>
          <a:bodyPr/>
          <a:lstStyle/>
          <a:p>
            <a:pPr algn="ctr"/>
            <a:r>
              <a:rPr lang="ja-JP" altLang="en-US" sz="3600" dirty="0" smtClean="0">
                <a:latin typeface="メイリオ" panose="020B0604030504040204" pitchFamily="50" charset="-128"/>
                <a:ea typeface="メイリオ" panose="020B0604030504040204" pitchFamily="50" charset="-128"/>
              </a:rPr>
              <a:t>パートナーシップの現状と課題</a:t>
            </a:r>
            <a:endParaRPr kumimoji="1" lang="ja-JP" altLang="en-US" sz="3600" dirty="0"/>
          </a:p>
        </p:txBody>
      </p:sp>
      <p:sp>
        <p:nvSpPr>
          <p:cNvPr id="18" name="タイトル 2"/>
          <p:cNvSpPr txBox="1">
            <a:spLocks/>
          </p:cNvSpPr>
          <p:nvPr/>
        </p:nvSpPr>
        <p:spPr>
          <a:xfrm>
            <a:off x="776536" y="4458016"/>
            <a:ext cx="8568952" cy="830997"/>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mtClean="0">
                <a:latin typeface="メイリオ" panose="020B0604030504040204" pitchFamily="50" charset="-128"/>
                <a:ea typeface="メイリオ" panose="020B0604030504040204" pitchFamily="50" charset="-128"/>
              </a:rPr>
              <a:t>令和２年５月</a:t>
            </a:r>
            <a:endParaRPr lang="en-US" altLang="ja-JP" dirty="0" smtClean="0">
              <a:latin typeface="メイリオ" panose="020B0604030504040204" pitchFamily="50" charset="-128"/>
              <a:ea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rPr>
              <a:t>内閣府・中小企業庁</a:t>
            </a:r>
            <a:endParaRPr lang="ja-JP" altLang="en-US" dirty="0"/>
          </a:p>
        </p:txBody>
      </p:sp>
    </p:spTree>
    <p:extLst>
      <p:ext uri="{BB962C8B-B14F-4D97-AF65-F5344CB8AC3E}">
        <p14:creationId xmlns:p14="http://schemas.microsoft.com/office/powerpoint/2010/main" val="2993400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100" y="2276872"/>
            <a:ext cx="9854243"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ja-JP" dirty="0" smtClean="0"/>
              <a:t>《</a:t>
            </a:r>
            <a:r>
              <a:rPr lang="ja-JP" altLang="ja-JP" dirty="0"/>
              <a:t>下請事業者からの具体的な声（新型コロナウイルス関係）》</a:t>
            </a:r>
          </a:p>
          <a:p>
            <a:pPr algn="just"/>
            <a:r>
              <a:rPr lang="ja-JP" altLang="ja-JP" dirty="0"/>
              <a:t>○良い</a:t>
            </a:r>
            <a:r>
              <a:rPr lang="ja-JP" altLang="ja-JP" dirty="0" smtClean="0"/>
              <a:t>事例</a:t>
            </a:r>
            <a:endParaRPr lang="ja-JP" altLang="ja-JP" dirty="0"/>
          </a:p>
          <a:p>
            <a:pPr marL="285750" indent="-285750" algn="just" fontAlgn="base">
              <a:buFont typeface="Arial" panose="020B0604020202020204" pitchFamily="34" charset="0"/>
              <a:buChar char="•"/>
            </a:pPr>
            <a:r>
              <a:rPr lang="ja-JP" altLang="ja-JP" sz="1600" dirty="0" smtClean="0"/>
              <a:t>親事</a:t>
            </a:r>
            <a:r>
              <a:rPr lang="ja-JP" altLang="ja-JP" sz="1600" dirty="0"/>
              <a:t>業者は、今後の生産計画等の説明及び新型コロナウイルス感染症対策全般について指導も行い、さらに資金の援助も検討してくれている</a:t>
            </a:r>
            <a:r>
              <a:rPr lang="ja-JP" altLang="ja-JP" sz="1600" dirty="0" smtClean="0"/>
              <a:t>。</a:t>
            </a:r>
            <a:r>
              <a:rPr lang="ja-JP" altLang="en-US" sz="1600" dirty="0" smtClean="0"/>
              <a:t>（自動車産業）</a:t>
            </a:r>
            <a:endParaRPr lang="en-US" altLang="ja-JP" sz="1600" dirty="0" smtClean="0"/>
          </a:p>
          <a:p>
            <a:pPr marL="285750" indent="-285750" algn="just" fontAlgn="base">
              <a:buFont typeface="Arial" panose="020B0604020202020204" pitchFamily="34" charset="0"/>
              <a:buChar char="•"/>
            </a:pPr>
            <a:r>
              <a:rPr lang="ja-JP" altLang="ja-JP" sz="1600" dirty="0" smtClean="0"/>
              <a:t>親事</a:t>
            </a:r>
            <a:r>
              <a:rPr lang="ja-JP" altLang="ja-JP" sz="1600" dirty="0"/>
              <a:t>業者は、原材料有償支給の支払いを</a:t>
            </a:r>
            <a:r>
              <a:rPr lang="ja-JP" altLang="ja-JP" sz="1600" dirty="0" smtClean="0"/>
              <a:t>遅らせる</a:t>
            </a:r>
            <a:r>
              <a:rPr lang="ja-JP" altLang="ja-JP" sz="1600" dirty="0"/>
              <a:t>など良心的に対応してくれている</a:t>
            </a:r>
            <a:r>
              <a:rPr lang="ja-JP" altLang="ja-JP" sz="1600" dirty="0" smtClean="0"/>
              <a:t>。</a:t>
            </a:r>
            <a:r>
              <a:rPr lang="ja-JP" altLang="en-US" sz="1600" dirty="0"/>
              <a:t> （自動車産業）</a:t>
            </a:r>
            <a:endParaRPr lang="en-US" altLang="ja-JP" sz="1600" dirty="0" smtClean="0"/>
          </a:p>
          <a:p>
            <a:pPr marL="285750" indent="-285750" algn="just" fontAlgn="base">
              <a:buFont typeface="Arial" panose="020B0604020202020204" pitchFamily="34" charset="0"/>
              <a:buChar char="•"/>
            </a:pPr>
            <a:r>
              <a:rPr lang="ja-JP" altLang="en-US" sz="1600" dirty="0" smtClean="0"/>
              <a:t>親事業者は、当社の経営状況等を配慮</a:t>
            </a:r>
            <a:r>
              <a:rPr lang="ja-JP" altLang="en-US" sz="1600" dirty="0"/>
              <a:t>し、</a:t>
            </a:r>
            <a:r>
              <a:rPr lang="ja-JP" altLang="en-US" sz="1600" dirty="0" smtClean="0"/>
              <a:t>原材料の納入価格</a:t>
            </a:r>
            <a:r>
              <a:rPr lang="ja-JP" altLang="en-US" sz="1600" dirty="0"/>
              <a:t>が低下しているにも</a:t>
            </a:r>
            <a:r>
              <a:rPr lang="ja-JP" altLang="en-US" sz="1600" dirty="0" smtClean="0"/>
              <a:t>かかわらず、従来</a:t>
            </a:r>
            <a:r>
              <a:rPr lang="ja-JP" altLang="en-US" sz="1600" dirty="0"/>
              <a:t>の取引価格の据え置き依頼に応じて</a:t>
            </a:r>
            <a:r>
              <a:rPr lang="ja-JP" altLang="en-US" sz="1600" dirty="0" smtClean="0"/>
              <a:t>くれ、利益が確保できている。（産業機械製造業）</a:t>
            </a:r>
            <a:endParaRPr lang="en-US" altLang="ja-JP" sz="1600" dirty="0"/>
          </a:p>
          <a:p>
            <a:pPr marL="285750" indent="-285750" algn="just" fontAlgn="base">
              <a:buFont typeface="Arial" panose="020B0604020202020204" pitchFamily="34" charset="0"/>
              <a:buChar char="•"/>
            </a:pPr>
            <a:r>
              <a:rPr lang="ja-JP" altLang="en-US" sz="1600" dirty="0"/>
              <a:t>中国からの仕入れが</a:t>
            </a:r>
            <a:r>
              <a:rPr lang="en-US" altLang="ja-JP" sz="1600" dirty="0"/>
              <a:t>1</a:t>
            </a:r>
            <a:r>
              <a:rPr lang="ja-JP" altLang="en-US" sz="1600" dirty="0"/>
              <a:t>ヶ月以上遅れたため納期遅延が発生しているが、親事業者には柔軟に対応してもらっており、問題にはなっていない</a:t>
            </a:r>
            <a:r>
              <a:rPr lang="ja-JP" altLang="en-US" sz="1600" dirty="0" smtClean="0"/>
              <a:t>。</a:t>
            </a:r>
            <a:r>
              <a:rPr lang="ja-JP" altLang="en-US" sz="1600" dirty="0"/>
              <a:t>（</a:t>
            </a:r>
            <a:r>
              <a:rPr lang="ja-JP" altLang="en-US" sz="1600" dirty="0" smtClean="0"/>
              <a:t>鉄鋼業）</a:t>
            </a:r>
            <a:endParaRPr lang="en-US" altLang="ja-JP" sz="1600" dirty="0" smtClean="0"/>
          </a:p>
          <a:p>
            <a:pPr algn="just"/>
            <a:endParaRPr lang="en-US" altLang="ja-JP" dirty="0"/>
          </a:p>
          <a:p>
            <a:pPr algn="just"/>
            <a:r>
              <a:rPr lang="ja-JP" altLang="ja-JP" dirty="0" smtClean="0"/>
              <a:t>▲</a:t>
            </a:r>
            <a:r>
              <a:rPr lang="ja-JP" altLang="ja-JP" dirty="0"/>
              <a:t>悪い事例</a:t>
            </a:r>
          </a:p>
          <a:p>
            <a:pPr marL="285750" indent="-285750" algn="just">
              <a:buFont typeface="Arial" panose="020B0604020202020204" pitchFamily="34" charset="0"/>
              <a:buChar char="•"/>
            </a:pPr>
            <a:r>
              <a:rPr lang="ja-JP" altLang="ja-JP" sz="1600" dirty="0" smtClean="0"/>
              <a:t>親事</a:t>
            </a:r>
            <a:r>
              <a:rPr lang="ja-JP" altLang="ja-JP" sz="1600" dirty="0"/>
              <a:t>業者が資金繰りの悪化等を理由にして、支払い期日の先延ばしを要求してきている</a:t>
            </a:r>
            <a:r>
              <a:rPr lang="ja-JP" altLang="ja-JP" sz="1600" dirty="0" smtClean="0"/>
              <a:t>。</a:t>
            </a:r>
            <a:r>
              <a:rPr lang="ja-JP" altLang="en-US" sz="1600" dirty="0"/>
              <a:t> （自動車産業</a:t>
            </a:r>
            <a:r>
              <a:rPr lang="ja-JP" altLang="en-US" sz="1600" dirty="0" smtClean="0"/>
              <a:t>）</a:t>
            </a:r>
            <a:endParaRPr lang="en-US" altLang="ja-JP" sz="1600" dirty="0" smtClean="0"/>
          </a:p>
          <a:p>
            <a:pPr marL="285750" indent="-285750" algn="just">
              <a:buFont typeface="Arial" panose="020B0604020202020204" pitchFamily="34" charset="0"/>
              <a:buChar char="•"/>
            </a:pPr>
            <a:r>
              <a:rPr lang="ja-JP" altLang="ja-JP" sz="1600" dirty="0" smtClean="0"/>
              <a:t>親事</a:t>
            </a:r>
            <a:r>
              <a:rPr lang="ja-JP" altLang="ja-JP" sz="1600" dirty="0"/>
              <a:t>業者から、生産停止を理由に、発注確定</a:t>
            </a:r>
            <a:r>
              <a:rPr lang="en-US" altLang="ja-JP" sz="1600" dirty="0"/>
              <a:t>2</a:t>
            </a:r>
            <a:r>
              <a:rPr lang="ja-JP" altLang="ja-JP" sz="1600" dirty="0"/>
              <a:t>週分の引取延期と、</a:t>
            </a:r>
            <a:r>
              <a:rPr lang="en-US" altLang="ja-JP" sz="1600" dirty="0"/>
              <a:t>3</a:t>
            </a:r>
            <a:r>
              <a:rPr lang="ja-JP" altLang="ja-JP" sz="1600" dirty="0"/>
              <a:t>週目以降のキャンセルの連絡がきた</a:t>
            </a:r>
            <a:r>
              <a:rPr lang="ja-JP" altLang="ja-JP" sz="1600" dirty="0" smtClean="0"/>
              <a:t>。</a:t>
            </a:r>
            <a:r>
              <a:rPr lang="ja-JP" altLang="en-US" sz="1600" dirty="0"/>
              <a:t> （自動車産業</a:t>
            </a:r>
            <a:r>
              <a:rPr lang="ja-JP" altLang="en-US" sz="1600" dirty="0" smtClean="0"/>
              <a:t>）</a:t>
            </a:r>
            <a:endParaRPr lang="en-US" altLang="ja-JP" sz="1600" dirty="0" smtClean="0"/>
          </a:p>
          <a:p>
            <a:pPr marL="285750" indent="-285750" algn="just">
              <a:buFont typeface="Arial" panose="020B0604020202020204" pitchFamily="34" charset="0"/>
              <a:buChar char="•"/>
            </a:pPr>
            <a:r>
              <a:rPr lang="ja-JP" altLang="en-US" sz="1600" dirty="0" smtClean="0"/>
              <a:t>親事業者から、発注済み</a:t>
            </a:r>
            <a:r>
              <a:rPr lang="ja-JP" altLang="en-US" sz="1600" dirty="0"/>
              <a:t>の製品について、検収を行わないという連絡があった。当社は既に材料費などの費用が発生しており、</a:t>
            </a:r>
            <a:r>
              <a:rPr lang="ja-JP" altLang="en-US" sz="1600" dirty="0" smtClean="0"/>
              <a:t>検収が行われないと支払いも行われない</a:t>
            </a:r>
            <a:r>
              <a:rPr lang="ja-JP" altLang="en-US" sz="1600" smtClean="0"/>
              <a:t>ため、死活</a:t>
            </a:r>
            <a:r>
              <a:rPr lang="ja-JP" altLang="en-US" sz="1600" dirty="0"/>
              <a:t>問題である。（電機・情報通信</a:t>
            </a:r>
            <a:r>
              <a:rPr lang="ja-JP" altLang="en-US" sz="1600" dirty="0" smtClean="0"/>
              <a:t>機器製造業）</a:t>
            </a:r>
            <a:endParaRPr lang="ja-JP" altLang="ja-JP" sz="1600" dirty="0"/>
          </a:p>
        </p:txBody>
      </p:sp>
      <p:sp>
        <p:nvSpPr>
          <p:cNvPr id="5" name="タイトル 2"/>
          <p:cNvSpPr>
            <a:spLocks noGrp="1"/>
          </p:cNvSpPr>
          <p:nvPr>
            <p:ph type="title"/>
          </p:nvPr>
        </p:nvSpPr>
        <p:spPr>
          <a:xfrm>
            <a:off x="200471" y="74531"/>
            <a:ext cx="9505503" cy="461665"/>
          </a:xfrm>
        </p:spPr>
        <p:txBody>
          <a:bodyPr/>
          <a:lstStyle/>
          <a:p>
            <a:r>
              <a:rPr lang="ja-JP" altLang="en-US" sz="2400" dirty="0"/>
              <a:t>下請Ｇ</a:t>
            </a:r>
            <a:r>
              <a:rPr lang="ja-JP" altLang="en-US" sz="2400" dirty="0" smtClean="0"/>
              <a:t>メンヒアリングの概要</a:t>
            </a:r>
            <a:endParaRPr kumimoji="1" lang="ja-JP" altLang="en-US" sz="2400" dirty="0"/>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9</a:t>
            </a:fld>
            <a:endParaRPr kumimoji="1" lang="ja-JP" altLang="en-US"/>
          </a:p>
        </p:txBody>
      </p:sp>
      <p:sp>
        <p:nvSpPr>
          <p:cNvPr id="6" name="テキスト ボックス 5"/>
          <p:cNvSpPr txBox="1"/>
          <p:nvPr/>
        </p:nvSpPr>
        <p:spPr>
          <a:xfrm>
            <a:off x="26100" y="521457"/>
            <a:ext cx="9854243" cy="1631216"/>
          </a:xfrm>
          <a:prstGeom prst="rect">
            <a:avLst/>
          </a:prstGeom>
          <a:solidFill>
            <a:srgbClr val="99D6EC"/>
          </a:solidFill>
          <a:ln>
            <a:noFill/>
          </a:ln>
        </p:spPr>
        <p:txBody>
          <a:bodyPr wrap="square" rtlCol="0">
            <a:spAutoFit/>
          </a:bodyPr>
          <a:lstStyle/>
          <a:p>
            <a:pPr marL="285750" indent="-285750" algn="just">
              <a:buFont typeface="Wingdings" panose="05000000000000000000" pitchFamily="2" charset="2"/>
              <a:buChar char="l"/>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下請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取引の実態把握を目的に、平成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年から下請Ｇメン（取引調査員を全国に配置し現在は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名規模で、年間</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4,000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件超の下請等中小企業ヒアリングを実施</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月～令和２年３月末までの累計：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12,168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件）</a:t>
            </a:r>
          </a:p>
          <a:p>
            <a:pPr marL="285750" indent="-285750" algn="just">
              <a:buFont typeface="Wingdings" panose="05000000000000000000" pitchFamily="2" charset="2"/>
              <a:buChar char="l"/>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コロナウイルス感染症拡大に伴う取引への影響や懸念等についても、電話等でヒアリングを実施。</a:t>
            </a:r>
          </a:p>
        </p:txBody>
      </p:sp>
      <p:sp>
        <p:nvSpPr>
          <p:cNvPr id="3" name="テキスト ボックス 2"/>
          <p:cNvSpPr txBox="1"/>
          <p:nvPr/>
        </p:nvSpPr>
        <p:spPr>
          <a:xfrm>
            <a:off x="6753200" y="2414754"/>
            <a:ext cx="2736304" cy="307777"/>
          </a:xfrm>
          <a:prstGeom prst="rect">
            <a:avLst/>
          </a:prstGeom>
          <a:noFill/>
        </p:spPr>
        <p:txBody>
          <a:bodyPr wrap="square" rtlCol="0">
            <a:spAutoFit/>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凡例　（　）：親事業者の業種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4526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73062" y="1163749"/>
          <a:ext cx="4896544" cy="4069196"/>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2216696" y="836712"/>
            <a:ext cx="1224136" cy="400110"/>
          </a:xfrm>
          <a:prstGeom prst="rect">
            <a:avLst/>
          </a:prstGeom>
          <a:solidFill>
            <a:schemeClr val="bg1"/>
          </a:solidFill>
          <a:ln w="38100">
            <a:solidFill>
              <a:srgbClr val="99D6EC"/>
            </a:solidFill>
          </a:ln>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製造業</a:t>
            </a:r>
          </a:p>
        </p:txBody>
      </p:sp>
      <p:graphicFrame>
        <p:nvGraphicFramePr>
          <p:cNvPr id="6" name="グラフ 5"/>
          <p:cNvGraphicFramePr>
            <a:graphicFrameLocks/>
          </p:cNvGraphicFramePr>
          <p:nvPr>
            <p:extLst/>
          </p:nvPr>
        </p:nvGraphicFramePr>
        <p:xfrm>
          <a:off x="4864100" y="1124744"/>
          <a:ext cx="5041900" cy="4103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981224" y="836712"/>
            <a:ext cx="1704189" cy="400110"/>
          </a:xfrm>
          <a:prstGeom prst="rect">
            <a:avLst/>
          </a:prstGeom>
          <a:solidFill>
            <a:schemeClr val="bg1"/>
          </a:solidFill>
          <a:ln w="38100">
            <a:solidFill>
              <a:srgbClr val="99D6EC"/>
            </a:solidFill>
          </a:ln>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非製造業</a:t>
            </a:r>
          </a:p>
        </p:txBody>
      </p:sp>
      <p:sp>
        <p:nvSpPr>
          <p:cNvPr id="11" name="テキスト ボックス 3"/>
          <p:cNvSpPr txBox="1"/>
          <p:nvPr/>
        </p:nvSpPr>
        <p:spPr>
          <a:xfrm>
            <a:off x="5086891" y="1911080"/>
            <a:ext cx="950571" cy="273921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a:ea typeface="ＭＳ Ｐゴシック" panose="020B0600070205080204" pitchFamily="50" charset="-128"/>
                <a:cs typeface="Meiryo UI" panose="020B0604030504040204" pitchFamily="50" charset="-128"/>
              </a:rPr>
              <a:t>(</a:t>
            </a:r>
            <a:r>
              <a:rPr kumimoji="1" lang="en-US" altLang="ja-JP" sz="1200" dirty="0" smtClean="0">
                <a:solidFill>
                  <a:schemeClr val="tx1"/>
                </a:solidFill>
                <a:ea typeface="ＭＳ Ｐゴシック" panose="020B0600070205080204" pitchFamily="50" charset="-128"/>
                <a:cs typeface="Meiryo UI" panose="020B0604030504040204" pitchFamily="50" charset="-128"/>
              </a:rPr>
              <a:t>n=1,246)</a:t>
            </a:r>
          </a:p>
          <a:p>
            <a:endParaRPr lang="en-US" altLang="ja-JP" sz="1200" dirty="0">
              <a:solidFill>
                <a:schemeClr val="tx1"/>
              </a:solidFill>
              <a:ea typeface="ＭＳ Ｐゴシック" panose="020B0600070205080204" pitchFamily="50" charset="-128"/>
              <a:cs typeface="Meiryo UI" panose="020B0604030504040204" pitchFamily="50" charset="-128"/>
            </a:endParaRP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endParaRPr lang="en-US" altLang="ja-JP" sz="2000" dirty="0" smtClean="0">
              <a:solidFill>
                <a:schemeClr val="tx1"/>
              </a:solidFill>
              <a:ea typeface="ＭＳ Ｐゴシック" panose="020B0600070205080204" pitchFamily="50" charset="-128"/>
              <a:cs typeface="Meiryo UI" panose="020B0604030504040204" pitchFamily="50" charset="-128"/>
            </a:endParaRP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r>
              <a:rPr lang="en-US" altLang="ja-JP" sz="1200" dirty="0" smtClean="0">
                <a:solidFill>
                  <a:schemeClr val="tx1"/>
                </a:solidFill>
                <a:ea typeface="ＭＳ Ｐゴシック" panose="020B0600070205080204" pitchFamily="50" charset="-128"/>
                <a:cs typeface="Meiryo UI" panose="020B0604030504040204" pitchFamily="50" charset="-128"/>
              </a:rPr>
              <a:t>(n=4,257)</a:t>
            </a: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endParaRPr lang="en-US" altLang="ja-JP" sz="2000" dirty="0">
              <a:solidFill>
                <a:schemeClr val="tx1"/>
              </a:solidFill>
              <a:ea typeface="ＭＳ Ｐゴシック" panose="020B0600070205080204" pitchFamily="50" charset="-128"/>
              <a:cs typeface="Meiryo UI" panose="020B0604030504040204" pitchFamily="50" charset="-128"/>
            </a:endParaRPr>
          </a:p>
          <a:p>
            <a:endParaRPr lang="en-US" altLang="ja-JP" sz="1200" dirty="0" smtClean="0">
              <a:solidFill>
                <a:schemeClr val="tx1"/>
              </a:solidFill>
              <a:ea typeface="ＭＳ Ｐゴシック" panose="020B0600070205080204" pitchFamily="50" charset="-128"/>
              <a:cs typeface="Meiryo UI" panose="020B0604030504040204" pitchFamily="50" charset="-128"/>
            </a:endParaRPr>
          </a:p>
          <a:p>
            <a:endParaRPr lang="en-US" altLang="ja-JP" sz="1200" dirty="0">
              <a:solidFill>
                <a:schemeClr val="tx1"/>
              </a:solidFill>
              <a:ea typeface="ＭＳ Ｐゴシック" panose="020B0600070205080204" pitchFamily="50" charset="-128"/>
              <a:cs typeface="Meiryo UI" panose="020B0604030504040204" pitchFamily="50" charset="-128"/>
            </a:endParaRPr>
          </a:p>
          <a:p>
            <a:r>
              <a:rPr lang="en-US" altLang="ja-JP" sz="1200" dirty="0" smtClean="0">
                <a:solidFill>
                  <a:schemeClr val="tx1"/>
                </a:solidFill>
                <a:ea typeface="ＭＳ Ｐゴシック" panose="020B0600070205080204" pitchFamily="50" charset="-128"/>
                <a:cs typeface="Meiryo UI" panose="020B0604030504040204" pitchFamily="50" charset="-128"/>
              </a:rPr>
              <a:t>(n</a:t>
            </a:r>
            <a:r>
              <a:rPr kumimoji="1" lang="en-US" altLang="ja-JP" sz="1200" dirty="0" smtClean="0">
                <a:solidFill>
                  <a:schemeClr val="tx1"/>
                </a:solidFill>
                <a:ea typeface="ＭＳ Ｐゴシック" panose="020B0600070205080204" pitchFamily="50" charset="-128"/>
                <a:cs typeface="Meiryo UI" panose="020B0604030504040204" pitchFamily="50" charset="-128"/>
              </a:rPr>
              <a:t>=2,675)</a:t>
            </a:r>
            <a:endParaRPr kumimoji="1" lang="ja-JP" altLang="en-US" sz="1200" dirty="0" smtClean="0">
              <a:solidFill>
                <a:schemeClr val="tx1"/>
              </a:solidFill>
              <a:ea typeface="ＭＳ Ｐゴシック" panose="020B0600070205080204" pitchFamily="50" charset="-128"/>
              <a:cs typeface="Meiryo UI" panose="020B0604030504040204" pitchFamily="50" charset="-128"/>
            </a:endParaRPr>
          </a:p>
        </p:txBody>
      </p:sp>
      <p:sp>
        <p:nvSpPr>
          <p:cNvPr id="12" name="正方形/長方形 11"/>
          <p:cNvSpPr/>
          <p:nvPr/>
        </p:nvSpPr>
        <p:spPr>
          <a:xfrm>
            <a:off x="127453" y="130584"/>
            <a:ext cx="7633295"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価格</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転嫁と</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発注側に対する協議の申し入れの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
          <p:cNvGrpSpPr/>
          <p:nvPr/>
        </p:nvGrpSpPr>
        <p:grpSpPr>
          <a:xfrm>
            <a:off x="1251143" y="5301208"/>
            <a:ext cx="7691745" cy="645767"/>
            <a:chOff x="1754530" y="5591545"/>
            <a:chExt cx="7691745" cy="645767"/>
          </a:xfrm>
        </p:grpSpPr>
        <p:grpSp>
          <p:nvGrpSpPr>
            <p:cNvPr id="23" name="グループ化 22"/>
            <p:cNvGrpSpPr/>
            <p:nvPr/>
          </p:nvGrpSpPr>
          <p:grpSpPr>
            <a:xfrm>
              <a:off x="1754530" y="5591545"/>
              <a:ext cx="3203122" cy="253916"/>
              <a:chOff x="1754530" y="5591545"/>
              <a:chExt cx="3203122" cy="253916"/>
            </a:xfrm>
          </p:grpSpPr>
          <p:sp>
            <p:nvSpPr>
              <p:cNvPr id="13" name="正方形/長方形 12"/>
              <p:cNvSpPr/>
              <p:nvPr/>
            </p:nvSpPr>
            <p:spPr bwMode="auto">
              <a:xfrm>
                <a:off x="1754530" y="5651520"/>
                <a:ext cx="169482" cy="140397"/>
              </a:xfrm>
              <a:prstGeom prst="rect">
                <a:avLst/>
              </a:prstGeom>
              <a:pattFill prst="pct90">
                <a:fgClr>
                  <a:srgbClr val="FF9933"/>
                </a:fgClr>
                <a:bgClr>
                  <a:schemeClr val="bg1"/>
                </a:bgClr>
              </a:pattFill>
              <a:ln w="9525">
                <a:solidFill>
                  <a:schemeClr val="tx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924012" y="5591545"/>
                <a:ext cx="3033640" cy="253916"/>
              </a:xfrm>
              <a:prstGeom prst="rect">
                <a:avLst/>
              </a:prstGeom>
              <a:noFill/>
            </p:spPr>
            <p:txBody>
              <a:bodyPr wrap="square" rtlCol="0">
                <a:spAutoFit/>
              </a:bodyPr>
              <a:lstStyle/>
              <a:p>
                <a:r>
                  <a:rPr kumimoji="1" lang="ja-JP" altLang="en-US" sz="1050" u="heavy"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発注側事業者に協議を申し入れることができなかった</a:t>
                </a:r>
              </a:p>
            </p:txBody>
          </p:sp>
        </p:grpSp>
        <p:grpSp>
          <p:nvGrpSpPr>
            <p:cNvPr id="24" name="グループ化 23"/>
            <p:cNvGrpSpPr/>
            <p:nvPr/>
          </p:nvGrpSpPr>
          <p:grpSpPr>
            <a:xfrm>
              <a:off x="1754530" y="5788478"/>
              <a:ext cx="3342486" cy="415498"/>
              <a:chOff x="1754530" y="5591545"/>
              <a:chExt cx="3203122" cy="415498"/>
            </a:xfrm>
          </p:grpSpPr>
          <p:sp>
            <p:nvSpPr>
              <p:cNvPr id="25" name="正方形/長方形 24"/>
              <p:cNvSpPr/>
              <p:nvPr/>
            </p:nvSpPr>
            <p:spPr bwMode="auto">
              <a:xfrm>
                <a:off x="1754530" y="5654959"/>
                <a:ext cx="157367" cy="136958"/>
              </a:xfrm>
              <a:prstGeom prst="rect">
                <a:avLst/>
              </a:prstGeom>
              <a:pattFill prst="narHorz">
                <a:fgClr>
                  <a:srgbClr val="00FF00"/>
                </a:fgClr>
                <a:bgClr>
                  <a:schemeClr val="bg1"/>
                </a:bgClr>
              </a:pattFill>
              <a:ln w="9525">
                <a:solidFill>
                  <a:schemeClr val="tx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924012" y="5591545"/>
                <a:ext cx="3033640" cy="415498"/>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発注側事業者に協議を申し入れ、協議に応じてもらった</a:t>
                </a:r>
              </a:p>
            </p:txBody>
          </p:sp>
        </p:grpSp>
        <p:grpSp>
          <p:nvGrpSpPr>
            <p:cNvPr id="27" name="グループ化 26"/>
            <p:cNvGrpSpPr/>
            <p:nvPr/>
          </p:nvGrpSpPr>
          <p:grpSpPr>
            <a:xfrm>
              <a:off x="5523074" y="5591545"/>
              <a:ext cx="3923201" cy="253916"/>
              <a:chOff x="1754531" y="5591545"/>
              <a:chExt cx="3203121" cy="253916"/>
            </a:xfrm>
          </p:grpSpPr>
          <p:sp>
            <p:nvSpPr>
              <p:cNvPr id="28" name="正方形/長方形 27"/>
              <p:cNvSpPr/>
              <p:nvPr/>
            </p:nvSpPr>
            <p:spPr bwMode="auto">
              <a:xfrm>
                <a:off x="1754531" y="5655084"/>
                <a:ext cx="138375" cy="136958"/>
              </a:xfrm>
              <a:prstGeom prst="rect">
                <a:avLst/>
              </a:prstGeom>
              <a:pattFill prst="dkUpDiag">
                <a:fgClr>
                  <a:srgbClr val="FFBE3C"/>
                </a:fgClr>
                <a:bgClr>
                  <a:schemeClr val="bg1"/>
                </a:bgClr>
              </a:pattFill>
              <a:ln w="9525">
                <a:solidFill>
                  <a:schemeClr val="tx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924012" y="5591545"/>
                <a:ext cx="3033640" cy="253916"/>
              </a:xfrm>
              <a:prstGeom prst="rect">
                <a:avLst/>
              </a:prstGeom>
              <a:noFill/>
            </p:spPr>
            <p:txBody>
              <a:bodyPr wrap="square" rtlCol="0">
                <a:spAutoFit/>
              </a:bodyPr>
              <a:lstStyle/>
              <a:p>
                <a:r>
                  <a:rPr kumimoji="1" lang="ja-JP" altLang="en-US" sz="1050" u="heavy"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発注側事業者に協議を申し入れたが、協議に応じてもらえなかった</a:t>
                </a:r>
              </a:p>
            </p:txBody>
          </p:sp>
        </p:grpSp>
        <p:grpSp>
          <p:nvGrpSpPr>
            <p:cNvPr id="30" name="グループ化 29"/>
            <p:cNvGrpSpPr/>
            <p:nvPr/>
          </p:nvGrpSpPr>
          <p:grpSpPr>
            <a:xfrm>
              <a:off x="1754530" y="5983396"/>
              <a:ext cx="3203122" cy="253916"/>
              <a:chOff x="1754530" y="5591545"/>
              <a:chExt cx="3203122" cy="253916"/>
            </a:xfrm>
          </p:grpSpPr>
          <p:sp>
            <p:nvSpPr>
              <p:cNvPr id="31" name="正方形/長方形 30"/>
              <p:cNvSpPr/>
              <p:nvPr/>
            </p:nvSpPr>
            <p:spPr bwMode="auto">
              <a:xfrm>
                <a:off x="1754530" y="5651520"/>
                <a:ext cx="169482" cy="140397"/>
              </a:xfrm>
              <a:prstGeom prst="rect">
                <a:avLst/>
              </a:prstGeom>
              <a:pattFill prst="dkDnDiag">
                <a:fgClr>
                  <a:srgbClr val="33CCFF"/>
                </a:fgClr>
                <a:bgClr>
                  <a:schemeClr val="bg1"/>
                </a:bgClr>
              </a:pattFill>
              <a:ln w="9525">
                <a:solidFill>
                  <a:schemeClr val="tx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924012" y="5591545"/>
                <a:ext cx="3033640"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p>
            </p:txBody>
          </p:sp>
        </p:grpSp>
        <p:grpSp>
          <p:nvGrpSpPr>
            <p:cNvPr id="33" name="グループ化 32"/>
            <p:cNvGrpSpPr/>
            <p:nvPr/>
          </p:nvGrpSpPr>
          <p:grpSpPr>
            <a:xfrm>
              <a:off x="5523074" y="5781823"/>
              <a:ext cx="3241221" cy="253916"/>
              <a:chOff x="1754530" y="5584890"/>
              <a:chExt cx="3241221" cy="253916"/>
            </a:xfrm>
          </p:grpSpPr>
          <p:sp>
            <p:nvSpPr>
              <p:cNvPr id="34" name="正方形/長方形 33"/>
              <p:cNvSpPr/>
              <p:nvPr/>
            </p:nvSpPr>
            <p:spPr bwMode="auto">
              <a:xfrm>
                <a:off x="1754530" y="5651520"/>
                <a:ext cx="169482" cy="140397"/>
              </a:xfrm>
              <a:prstGeom prst="rect">
                <a:avLst/>
              </a:prstGeom>
              <a:pattFill prst="dashVert">
                <a:fgClr>
                  <a:srgbClr val="FF5A00"/>
                </a:fgClr>
                <a:bgClr>
                  <a:schemeClr val="bg1"/>
                </a:bgClr>
              </a:pattFill>
              <a:ln w="9525">
                <a:solidFill>
                  <a:schemeClr val="tx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962111" y="5584890"/>
                <a:ext cx="3033640"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発注側事業者に協議を申し入れる必要がなかった</a:t>
                </a:r>
              </a:p>
            </p:txBody>
          </p:sp>
        </p:grpSp>
      </p:grpSp>
      <p:sp>
        <p:nvSpPr>
          <p:cNvPr id="36" name="正方形/長方形 35"/>
          <p:cNvSpPr/>
          <p:nvPr/>
        </p:nvSpPr>
        <p:spPr>
          <a:xfrm>
            <a:off x="1136576" y="6021231"/>
            <a:ext cx="8292278" cy="600164"/>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資料：（株）帝国データバンク「令和元年度取引条件改善状況に関する調査等事業」</a:t>
            </a:r>
            <a:endParaRPr lang="en-US" altLang="ja-JP" sz="1100" dirty="0" smtClean="0">
              <a:latin typeface="Meiryo UI" panose="020B0604030504040204" pitchFamily="50" charset="-128"/>
              <a:ea typeface="Meiryo UI" panose="020B0604030504040204" pitchFamily="50" charset="-128"/>
            </a:endParaRPr>
          </a:p>
          <a:p>
            <a:pPr marL="88900" indent="-88900"/>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注</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受注側事業者に対するアンケート結果のうち、製造業と非製造業を集計。</a:t>
            </a:r>
            <a:endParaRPr lang="en-US" altLang="ja-JP" sz="1100" dirty="0" smtClean="0">
              <a:latin typeface="Meiryo UI" panose="020B0604030504040204" pitchFamily="50" charset="-128"/>
              <a:ea typeface="Meiryo UI" panose="020B0604030504040204" pitchFamily="50" charset="-128"/>
            </a:endParaRPr>
          </a:p>
          <a:p>
            <a:pPr marL="449263" indent="-88900"/>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直近</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年間のコスト全般の変動について価格転嫁の状況と、発注側事業者に対する価格転嫁の協議の申入れの状況を確認。</a:t>
            </a:r>
            <a:endParaRPr lang="en-US" altLang="ja-JP" sz="1100" dirty="0" smtClean="0">
              <a:latin typeface="Meiryo UI" panose="020B0604030504040204" pitchFamily="50" charset="-128"/>
              <a:ea typeface="Meiryo UI" panose="020B0604030504040204" pitchFamily="50" charset="-128"/>
            </a:endParaRPr>
          </a:p>
        </p:txBody>
      </p:sp>
      <p:sp>
        <p:nvSpPr>
          <p:cNvPr id="39" name="角丸四角形 38"/>
          <p:cNvSpPr/>
          <p:nvPr/>
        </p:nvSpPr>
        <p:spPr bwMode="auto">
          <a:xfrm>
            <a:off x="50776" y="4077071"/>
            <a:ext cx="1226859" cy="604886"/>
          </a:xfrm>
          <a:prstGeom prst="roundRect">
            <a:avLst/>
          </a:prstGeom>
          <a:noFill/>
          <a:ln w="254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0" name="角丸四角形 39"/>
          <p:cNvSpPr/>
          <p:nvPr/>
        </p:nvSpPr>
        <p:spPr bwMode="auto">
          <a:xfrm>
            <a:off x="1618735" y="4077071"/>
            <a:ext cx="1508982" cy="432049"/>
          </a:xfrm>
          <a:prstGeom prst="roundRect">
            <a:avLst/>
          </a:prstGeom>
          <a:noFill/>
          <a:ln w="254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306802" y="4630066"/>
            <a:ext cx="3492644" cy="307777"/>
          </a:xfrm>
          <a:prstGeom prst="rect">
            <a:avLst/>
          </a:prstGeom>
          <a:noFill/>
        </p:spPr>
        <p:txBody>
          <a:bodyPr wrap="square" rtlCol="0">
            <a:spAutoFit/>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価格転嫁の協議ができていない（</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52.1%</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角丸四角形 41"/>
          <p:cNvSpPr/>
          <p:nvPr/>
        </p:nvSpPr>
        <p:spPr bwMode="auto">
          <a:xfrm>
            <a:off x="4823993" y="4057091"/>
            <a:ext cx="1226859" cy="624866"/>
          </a:xfrm>
          <a:prstGeom prst="roundRect">
            <a:avLst/>
          </a:prstGeom>
          <a:noFill/>
          <a:ln w="254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3" name="角丸四角形 42"/>
          <p:cNvSpPr/>
          <p:nvPr/>
        </p:nvSpPr>
        <p:spPr bwMode="auto">
          <a:xfrm>
            <a:off x="6272033" y="4077071"/>
            <a:ext cx="1508982" cy="432049"/>
          </a:xfrm>
          <a:prstGeom prst="roundRect">
            <a:avLst/>
          </a:prstGeom>
          <a:noFill/>
          <a:ln w="254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099947" y="4639794"/>
            <a:ext cx="3492644" cy="307777"/>
          </a:xfrm>
          <a:prstGeom prst="rect">
            <a:avLst/>
          </a:prstGeom>
          <a:noFill/>
        </p:spPr>
        <p:txBody>
          <a:bodyPr wrap="square" rtlCol="0">
            <a:spAutoFit/>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価格転嫁の協議ができていない（</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44.2%</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10</a:t>
            </a:fld>
            <a:endParaRPr kumimoji="1" lang="ja-JP" altLang="en-US"/>
          </a:p>
        </p:txBody>
      </p:sp>
    </p:spTree>
    <p:extLst>
      <p:ext uri="{BB962C8B-B14F-4D97-AF65-F5344CB8AC3E}">
        <p14:creationId xmlns:p14="http://schemas.microsoft.com/office/powerpoint/2010/main" val="210782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7"/>
          </p:nvPr>
        </p:nvSpPr>
        <p:spPr>
          <a:xfrm>
            <a:off x="172020" y="670866"/>
            <a:ext cx="9587158" cy="525886"/>
          </a:xfrm>
        </p:spPr>
        <p:txBody>
          <a:bodyPr/>
          <a:lstStyle/>
          <a:p>
            <a:pPr>
              <a:spcAft>
                <a:spcPts val="0"/>
              </a:spcAft>
            </a:pPr>
            <a:r>
              <a:rPr lang="ja-JP" altLang="en-US" dirty="0"/>
              <a:t>製品の価格に労務費を転嫁できていない中小企業が多い</a:t>
            </a:r>
            <a:r>
              <a:rPr lang="ja-JP" altLang="en-US" dirty="0" smtClean="0"/>
              <a:t>。</a:t>
            </a:r>
            <a:endParaRPr lang="en-US" altLang="ja-JP" dirty="0" smtClean="0"/>
          </a:p>
        </p:txBody>
      </p:sp>
      <p:sp>
        <p:nvSpPr>
          <p:cNvPr id="17" name="タイトル 2"/>
          <p:cNvSpPr txBox="1">
            <a:spLocks/>
          </p:cNvSpPr>
          <p:nvPr/>
        </p:nvSpPr>
        <p:spPr>
          <a:xfrm>
            <a:off x="200471" y="188640"/>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製品等の価格への転嫁の状況</a:t>
            </a:r>
            <a:endParaRPr lang="ja-JP" altLang="en-US" dirty="0"/>
          </a:p>
        </p:txBody>
      </p:sp>
      <p:sp>
        <p:nvSpPr>
          <p:cNvPr id="16" name="テキスト ボックス 15"/>
          <p:cNvSpPr txBox="1"/>
          <p:nvPr/>
        </p:nvSpPr>
        <p:spPr>
          <a:xfrm>
            <a:off x="172019" y="1268760"/>
            <a:ext cx="4708973" cy="553998"/>
          </a:xfrm>
          <a:prstGeom prst="rect">
            <a:avLst/>
          </a:prstGeom>
          <a:ln>
            <a:solidFill>
              <a:srgbClr val="99D6EC"/>
            </a:solidFill>
          </a:ln>
        </p:spPr>
        <p:style>
          <a:lnRef idx="2">
            <a:schemeClr val="accent5"/>
          </a:lnRef>
          <a:fillRef idx="1">
            <a:schemeClr val="lt1"/>
          </a:fillRef>
          <a:effectRef idx="0">
            <a:schemeClr val="accent5"/>
          </a:effectRef>
          <a:fontRef idx="minor">
            <a:schemeClr val="dk1"/>
          </a:fontRef>
        </p:style>
        <p:txBody>
          <a:bodyPr wrap="square" rIns="0" rtlCol="0">
            <a:spAutoFit/>
          </a:bodyP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　労務費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の価格転嫁</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サンプル数</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12,847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nvPr>
        </p:nvGraphicFramePr>
        <p:xfrm>
          <a:off x="172019" y="1873180"/>
          <a:ext cx="4708973" cy="4706565"/>
        </p:xfrm>
        <a:graphic>
          <a:graphicData uri="http://schemas.openxmlformats.org/drawingml/2006/table">
            <a:tbl>
              <a:tblPr>
                <a:tableStyleId>{616DA210-FB5B-4158-B5E0-FEB733F419BA}</a:tableStyleId>
              </a:tblPr>
              <a:tblGrid>
                <a:gridCol w="407834">
                  <a:extLst>
                    <a:ext uri="{9D8B030D-6E8A-4147-A177-3AD203B41FA5}">
                      <a16:colId xmlns:a16="http://schemas.microsoft.com/office/drawing/2014/main" val="4194668031"/>
                    </a:ext>
                  </a:extLst>
                </a:gridCol>
                <a:gridCol w="1060779">
                  <a:extLst>
                    <a:ext uri="{9D8B030D-6E8A-4147-A177-3AD203B41FA5}">
                      <a16:colId xmlns:a16="http://schemas.microsoft.com/office/drawing/2014/main" val="1981754997"/>
                    </a:ext>
                  </a:extLst>
                </a:gridCol>
                <a:gridCol w="956603">
                  <a:extLst>
                    <a:ext uri="{9D8B030D-6E8A-4147-A177-3AD203B41FA5}">
                      <a16:colId xmlns:a16="http://schemas.microsoft.com/office/drawing/2014/main" val="3125732331"/>
                    </a:ext>
                  </a:extLst>
                </a:gridCol>
                <a:gridCol w="968584">
                  <a:extLst>
                    <a:ext uri="{9D8B030D-6E8A-4147-A177-3AD203B41FA5}">
                      <a16:colId xmlns:a16="http://schemas.microsoft.com/office/drawing/2014/main" val="3149811758"/>
                    </a:ext>
                  </a:extLst>
                </a:gridCol>
                <a:gridCol w="1315173">
                  <a:extLst>
                    <a:ext uri="{9D8B030D-6E8A-4147-A177-3AD203B41FA5}">
                      <a16:colId xmlns:a16="http://schemas.microsoft.com/office/drawing/2014/main" val="505313155"/>
                    </a:ext>
                  </a:extLst>
                </a:gridCol>
              </a:tblGrid>
              <a:tr h="431095">
                <a:tc gridSpan="2">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hMerge="1">
                  <a:txBody>
                    <a:bodyPr/>
                    <a:lstStyle/>
                    <a:p>
                      <a:endParaRPr kumimoji="1" lang="ja-JP" altLang="en-US"/>
                    </a:p>
                  </a:txBody>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rPr>
                        <a:t>概ね転嫁</a:t>
                      </a:r>
                      <a:endParaRPr lang="en-US" altLang="ja-JP" sz="1400" u="none" strike="noStrike" dirty="0">
                        <a:effectLst/>
                        <a:latin typeface="Meiryo UI" panose="020B0604030504040204" pitchFamily="50" charset="-128"/>
                        <a:ea typeface="Meiryo UI" panose="020B0604030504040204" pitchFamily="50" charset="-128"/>
                      </a:endParaRPr>
                    </a:p>
                    <a:p>
                      <a:pPr algn="ctr" rtl="0" fontAlgn="ctr"/>
                      <a:r>
                        <a:rPr lang="ja-JP" altLang="en-US" sz="1400" u="none" strike="noStrike" dirty="0">
                          <a:effectLst/>
                          <a:latin typeface="Meiryo UI" panose="020B0604030504040204" pitchFamily="50" charset="-128"/>
                          <a:ea typeface="Meiryo UI" panose="020B0604030504040204" pitchFamily="50" charset="-128"/>
                        </a:rPr>
                        <a:t>できた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rPr>
                        <a:t>一部転嫁</a:t>
                      </a:r>
                      <a:endParaRPr lang="en-US" altLang="ja-JP" sz="1400" u="none" strike="noStrike" dirty="0">
                        <a:effectLst/>
                        <a:latin typeface="Meiryo UI" panose="020B0604030504040204" pitchFamily="50" charset="-128"/>
                        <a:ea typeface="Meiryo UI" panose="020B0604030504040204" pitchFamily="50" charset="-128"/>
                      </a:endParaRPr>
                    </a:p>
                    <a:p>
                      <a:pPr algn="ctr" rtl="0" fontAlgn="ctr"/>
                      <a:r>
                        <a:rPr lang="ja-JP" altLang="en-US" sz="1400" u="none" strike="noStrike" dirty="0">
                          <a:effectLst/>
                          <a:latin typeface="Meiryo UI" panose="020B0604030504040204" pitchFamily="50" charset="-128"/>
                          <a:ea typeface="Meiryo UI" panose="020B0604030504040204" pitchFamily="50" charset="-128"/>
                        </a:rPr>
                        <a:t>できた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a:txBody>
                    <a:bodyPr/>
                    <a:lstStyle/>
                    <a:p>
                      <a:pPr algn="ctr" rtl="0" fontAlgn="ctr"/>
                      <a:r>
                        <a:rPr lang="ja-JP" altLang="en-US" sz="1450" b="1" u="none" strike="noStrike" dirty="0">
                          <a:effectLst/>
                          <a:latin typeface="Meiryo UI" panose="020B0604030504040204" pitchFamily="50" charset="-128"/>
                          <a:ea typeface="Meiryo UI" panose="020B0604030504040204" pitchFamily="50" charset="-128"/>
                        </a:rPr>
                        <a:t>転嫁できなかった</a:t>
                      </a:r>
                      <a:endParaRPr lang="ja-JP" altLang="en-US" sz="1450" b="1"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extLst>
                  <a:ext uri="{0D108BD9-81ED-4DB2-BD59-A6C34878D82A}">
                    <a16:rowId xmlns:a16="http://schemas.microsoft.com/office/drawing/2014/main" val="817279192"/>
                  </a:ext>
                </a:extLst>
              </a:tr>
              <a:tr h="325135">
                <a:tc gridSpan="2">
                  <a:txBody>
                    <a:bodyPr/>
                    <a:lstStyle/>
                    <a:p>
                      <a:pPr algn="l" rtl="0" fontAlgn="ctr"/>
                      <a:r>
                        <a:rPr lang="ja-JP" altLang="en-US" sz="1400" b="1" u="none" strike="noStrike" dirty="0">
                          <a:effectLst/>
                          <a:latin typeface="Meiryo UI" panose="020B0604030504040204" pitchFamily="50" charset="-128"/>
                          <a:ea typeface="Meiryo UI" panose="020B0604030504040204" pitchFamily="50" charset="-128"/>
                        </a:rPr>
                        <a:t>全体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0000" marR="8652" marT="8652" marB="0" anchor="ctr">
                    <a:lnB w="38100" cap="flat" cmpd="sng" algn="ctr">
                      <a:solidFill>
                        <a:srgbClr val="FF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b"/>
                      <a:r>
                        <a:rPr lang="en-US" altLang="ja-JP" sz="1400" u="none" strike="noStrike" dirty="0">
                          <a:effectLst/>
                          <a:latin typeface="Meiryo UI" panose="020B0604030504040204" pitchFamily="50" charset="-128"/>
                          <a:ea typeface="Meiryo UI" panose="020B0604030504040204" pitchFamily="50" charset="-128"/>
                        </a:rPr>
                        <a:t>16.2%</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8652" marR="8652" marT="8652" marB="0" anchor="ctr">
                    <a:lnB w="38100" cap="flat" cmpd="sng" algn="ctr">
                      <a:solidFill>
                        <a:srgbClr val="FF0000"/>
                      </a:solidFill>
                      <a:prstDash val="solid"/>
                      <a:round/>
                      <a:headEnd type="none" w="med" len="med"/>
                      <a:tailEnd type="none" w="med" len="med"/>
                    </a:lnB>
                  </a:tcPr>
                </a:tc>
                <a:tc>
                  <a:txBody>
                    <a:bodyPr/>
                    <a:lstStyle/>
                    <a:p>
                      <a:pPr algn="ctr" rtl="0" fontAlgn="b"/>
                      <a:r>
                        <a:rPr lang="en-US" altLang="ja-JP" sz="1400" u="none" strike="noStrike" dirty="0">
                          <a:effectLst/>
                          <a:latin typeface="Meiryo UI" panose="020B0604030504040204" pitchFamily="50" charset="-128"/>
                          <a:ea typeface="Meiryo UI" panose="020B0604030504040204" pitchFamily="50" charset="-128"/>
                        </a:rPr>
                        <a:t>36.4%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lnB w="38100" cap="flat" cmpd="sng" algn="ctr">
                      <a:solidFill>
                        <a:srgbClr val="FF0000"/>
                      </a:solidFill>
                      <a:prstDash val="solid"/>
                      <a:round/>
                      <a:headEnd type="none" w="med" len="med"/>
                      <a:tailEnd type="none" w="med" len="med"/>
                    </a:lnB>
                  </a:tcPr>
                </a:tc>
                <a:tc>
                  <a:txBody>
                    <a:bodyPr/>
                    <a:lstStyle/>
                    <a:p>
                      <a:pPr algn="ctr" rtl="0" fontAlgn="b"/>
                      <a:r>
                        <a:rPr lang="en-US" altLang="ja-JP" sz="1450" b="1" u="none" strike="noStrike" dirty="0">
                          <a:solidFill>
                            <a:srgbClr val="FF0000"/>
                          </a:solidFill>
                          <a:effectLst/>
                          <a:latin typeface="Meiryo UI" panose="020B0604030504040204" pitchFamily="50" charset="-128"/>
                          <a:ea typeface="Meiryo UI" panose="020B0604030504040204" pitchFamily="50" charset="-128"/>
                        </a:rPr>
                        <a:t>47.4%</a:t>
                      </a:r>
                      <a:endParaRPr lang="en-US" altLang="ja-JP" sz="1450" b="1" i="0" u="none" strike="noStrike" dirty="0">
                        <a:solidFill>
                          <a:srgbClr val="FF0000"/>
                        </a:solidFill>
                        <a:effectLst/>
                        <a:latin typeface="Meiryo UI" panose="020B0604030504040204" pitchFamily="50" charset="-128"/>
                        <a:ea typeface="Meiryo UI" panose="020B0604030504040204" pitchFamily="50" charset="-128"/>
                      </a:endParaRPr>
                    </a:p>
                  </a:txBody>
                  <a:tcPr marL="8652" marR="8652" marT="8652"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411092330"/>
                  </a:ext>
                </a:extLst>
              </a:tr>
              <a:tr h="361337">
                <a:tc rowSpan="10">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400" b="0" spc="50" baseline="0" dirty="0">
                          <a:latin typeface="Meiryo UI" panose="020B0604030504040204" pitchFamily="50" charset="-128"/>
                          <a:ea typeface="Meiryo UI" panose="020B0604030504040204" pitchFamily="50" charset="-128"/>
                          <a:cs typeface="Meiryo UI" panose="020B0604030504040204" pitchFamily="50" charset="-128"/>
                        </a:rPr>
                        <a:t>特に転嫁ができなかった業種</a:t>
                      </a:r>
                      <a:endParaRPr lang="ja-JP" altLang="en-US" sz="1400" b="0" i="0" u="none" strike="noStrike" spc="50" baseline="0" dirty="0">
                        <a:solidFill>
                          <a:srgbClr val="000000"/>
                        </a:solidFill>
                        <a:effectLst/>
                        <a:latin typeface="Meiryo UI" panose="020B0604030504040204" pitchFamily="50" charset="-128"/>
                        <a:ea typeface="Meiryo UI" panose="020B0604030504040204" pitchFamily="50" charset="-128"/>
                      </a:endParaRPr>
                    </a:p>
                  </a:txBody>
                  <a:tcPr marL="90000" marR="5909" marT="5909" marB="0" vert="eaVert" anchor="b">
                    <a:lnT w="38100" cap="flat" cmpd="sng" algn="ctr">
                      <a:solidFill>
                        <a:srgbClr val="FF0000"/>
                      </a:solidFill>
                      <a:prstDash val="solid"/>
                      <a:round/>
                      <a:headEnd type="none" w="med" len="med"/>
                      <a:tailEnd type="none" w="med" len="med"/>
                    </a:lnT>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印刷</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6.9%</a:t>
                      </a: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20.4%</a:t>
                      </a: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72.8%</a:t>
                      </a:r>
                    </a:p>
                  </a:txBody>
                  <a:tcPr marL="6350" marR="6350" marT="6350" marB="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594756642"/>
                  </a:ext>
                </a:extLst>
              </a:tr>
              <a:tr h="361337">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自動車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20.6%</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72.4%</a:t>
                      </a:r>
                    </a:p>
                  </a:txBody>
                  <a:tcPr marL="6350" marR="6350" marT="6350" marB="0" anchor="ctr"/>
                </a:tc>
                <a:extLst>
                  <a:ext uri="{0D108BD9-81ED-4DB2-BD59-A6C34878D82A}">
                    <a16:rowId xmlns:a16="http://schemas.microsoft.com/office/drawing/2014/main" val="3269622993"/>
                  </a:ext>
                </a:extLst>
              </a:tr>
              <a:tr h="361337">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小売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11.7%</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25.9%</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62.4%</a:t>
                      </a:r>
                    </a:p>
                  </a:txBody>
                  <a:tcPr marL="6350" marR="6350" marT="6350" marB="0" anchor="ctr"/>
                </a:tc>
                <a:extLst>
                  <a:ext uri="{0D108BD9-81ED-4DB2-BD59-A6C34878D82A}">
                    <a16:rowId xmlns:a16="http://schemas.microsoft.com/office/drawing/2014/main" val="2020098044"/>
                  </a:ext>
                </a:extLst>
              </a:tr>
              <a:tr h="361337">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食料品</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製造</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9.8%</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28.5%</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61.7%</a:t>
                      </a:r>
                    </a:p>
                  </a:txBody>
                  <a:tcPr marL="6350" marR="6350" marT="6350" marB="0" anchor="ctr"/>
                </a:tc>
                <a:extLst>
                  <a:ext uri="{0D108BD9-81ED-4DB2-BD59-A6C34878D82A}">
                    <a16:rowId xmlns:a16="http://schemas.microsoft.com/office/drawing/2014/main" val="501408886"/>
                  </a:ext>
                </a:extLst>
              </a:tr>
              <a:tr h="361337">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紙・紙</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加工品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32.7%</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58.4%</a:t>
                      </a:r>
                    </a:p>
                  </a:txBody>
                  <a:tcPr marL="6350" marR="6350" marT="6350" marB="0" anchor="ctr"/>
                </a:tc>
                <a:extLst>
                  <a:ext uri="{0D108BD9-81ED-4DB2-BD59-A6C34878D82A}">
                    <a16:rowId xmlns:a16="http://schemas.microsoft.com/office/drawing/2014/main" val="3171069130"/>
                  </a:ext>
                </a:extLst>
              </a:tr>
              <a:tr h="382919">
                <a:tc vMerge="1">
                  <a:txBody>
                    <a:bodyPr/>
                    <a:lstStyle/>
                    <a:p>
                      <a:endParaRPr kumimoji="1" lang="ja-JP" altLang="en-US"/>
                    </a:p>
                  </a:txBody>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素形材</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13.7%</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29.8%</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56.5%</a:t>
                      </a:r>
                    </a:p>
                  </a:txBody>
                  <a:tcPr marL="6350" marR="6350" marT="6350" marB="0" anchor="ctr"/>
                </a:tc>
                <a:extLst>
                  <a:ext uri="{0D108BD9-81ED-4DB2-BD59-A6C34878D82A}">
                    <a16:rowId xmlns:a16="http://schemas.microsoft.com/office/drawing/2014/main" val="393134839"/>
                  </a:ext>
                </a:extLst>
              </a:tr>
              <a:tr h="361337">
                <a:tc vMerge="1">
                  <a:txBody>
                    <a:bodyPr/>
                    <a:lstStyle/>
                    <a:p>
                      <a:endParaRPr kumimoji="1" lang="ja-JP" altLang="en-US"/>
                    </a:p>
                  </a:txBody>
                  <a:tcP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工作</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機械</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12.4%</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32.4%</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55.2%</a:t>
                      </a:r>
                    </a:p>
                  </a:txBody>
                  <a:tcPr marL="6350" marR="6350" marT="6350" marB="0" anchor="ctr"/>
                </a:tc>
                <a:extLst>
                  <a:ext uri="{0D108BD9-81ED-4DB2-BD59-A6C34878D82A}">
                    <a16:rowId xmlns:a16="http://schemas.microsoft.com/office/drawing/2014/main" val="2018661635"/>
                  </a:ext>
                </a:extLst>
              </a:tr>
              <a:tr h="361337">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石油・</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化学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17.1%</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28.6%</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54.3%</a:t>
                      </a:r>
                    </a:p>
                  </a:txBody>
                  <a:tcPr marL="6350" marR="6350" marT="6350" marB="0" anchor="ctr"/>
                </a:tc>
                <a:extLst>
                  <a:ext uri="{0D108BD9-81ED-4DB2-BD59-A6C34878D82A}">
                    <a16:rowId xmlns:a16="http://schemas.microsoft.com/office/drawing/2014/main" val="689576821"/>
                  </a:ext>
                </a:extLst>
              </a:tr>
              <a:tr h="594808">
                <a:tc vMerge="1">
                  <a:txBody>
                    <a:bodyPr/>
                    <a:lstStyle/>
                    <a:p>
                      <a:endParaRPr kumimoji="1" lang="ja-JP" altLang="en-US"/>
                    </a:p>
                  </a:txBody>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その他の</a:t>
                      </a: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製造業</a:t>
                      </a: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（楽器・時計等）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13.2%</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33.8%</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53.1%</a:t>
                      </a:r>
                    </a:p>
                  </a:txBody>
                  <a:tcPr marL="6350" marR="6350" marT="6350" marB="0" anchor="ctr"/>
                </a:tc>
                <a:extLst>
                  <a:ext uri="{0D108BD9-81ED-4DB2-BD59-A6C34878D82A}">
                    <a16:rowId xmlns:a16="http://schemas.microsoft.com/office/drawing/2014/main" val="1646577195"/>
                  </a:ext>
                </a:extLst>
              </a:tr>
              <a:tr h="428815">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アニメーション制作業</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26.3%</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21.1%</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52.6%</a:t>
                      </a:r>
                    </a:p>
                  </a:txBody>
                  <a:tcPr marL="6350" marR="6350" marT="6350" marB="0" anchor="ctr"/>
                </a:tc>
                <a:extLst>
                  <a:ext uri="{0D108BD9-81ED-4DB2-BD59-A6C34878D82A}">
                    <a16:rowId xmlns:a16="http://schemas.microsoft.com/office/drawing/2014/main" val="4282350758"/>
                  </a:ext>
                </a:extLst>
              </a:tr>
            </a:tbl>
          </a:graphicData>
        </a:graphic>
      </p:graphicFrame>
      <p:sp>
        <p:nvSpPr>
          <p:cNvPr id="12" name="テキスト ボックス 11"/>
          <p:cNvSpPr txBox="1"/>
          <p:nvPr/>
        </p:nvSpPr>
        <p:spPr>
          <a:xfrm>
            <a:off x="5071133" y="1268760"/>
            <a:ext cx="4682514" cy="553998"/>
          </a:xfrm>
          <a:prstGeom prst="rect">
            <a:avLst/>
          </a:prstGeom>
          <a:ln>
            <a:solidFill>
              <a:srgbClr val="99D6EC"/>
            </a:solidFill>
          </a:ln>
        </p:spPr>
        <p:style>
          <a:lnRef idx="2">
            <a:schemeClr val="accent5"/>
          </a:lnRef>
          <a:fillRef idx="1">
            <a:schemeClr val="lt1"/>
          </a:fillRef>
          <a:effectRef idx="0">
            <a:schemeClr val="accent5"/>
          </a:effectRef>
          <a:fontRef idx="minor">
            <a:schemeClr val="dk1"/>
          </a:fontRef>
        </p:style>
        <p:txBody>
          <a:bodyPr wrap="square" rIns="0" rtlCol="0">
            <a:spAutoFit/>
          </a:bodyP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　労務費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の価格転嫁</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サンプル数</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14,529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5076665" y="1873176"/>
          <a:ext cx="4682514" cy="4692131"/>
        </p:xfrm>
        <a:graphic>
          <a:graphicData uri="http://schemas.openxmlformats.org/drawingml/2006/table">
            <a:tbl>
              <a:tblPr>
                <a:tableStyleId>{616DA210-FB5B-4158-B5E0-FEB733F419BA}</a:tableStyleId>
              </a:tblPr>
              <a:tblGrid>
                <a:gridCol w="405604">
                  <a:extLst>
                    <a:ext uri="{9D8B030D-6E8A-4147-A177-3AD203B41FA5}">
                      <a16:colId xmlns:a16="http://schemas.microsoft.com/office/drawing/2014/main" val="4194668031"/>
                    </a:ext>
                  </a:extLst>
                </a:gridCol>
                <a:gridCol w="1097464">
                  <a:extLst>
                    <a:ext uri="{9D8B030D-6E8A-4147-A177-3AD203B41FA5}">
                      <a16:colId xmlns:a16="http://schemas.microsoft.com/office/drawing/2014/main" val="1981754997"/>
                    </a:ext>
                  </a:extLst>
                </a:gridCol>
                <a:gridCol w="951136">
                  <a:extLst>
                    <a:ext uri="{9D8B030D-6E8A-4147-A177-3AD203B41FA5}">
                      <a16:colId xmlns:a16="http://schemas.microsoft.com/office/drawing/2014/main" val="3125732331"/>
                    </a:ext>
                  </a:extLst>
                </a:gridCol>
                <a:gridCol w="878515">
                  <a:extLst>
                    <a:ext uri="{9D8B030D-6E8A-4147-A177-3AD203B41FA5}">
                      <a16:colId xmlns:a16="http://schemas.microsoft.com/office/drawing/2014/main" val="3149811758"/>
                    </a:ext>
                  </a:extLst>
                </a:gridCol>
                <a:gridCol w="1349795">
                  <a:extLst>
                    <a:ext uri="{9D8B030D-6E8A-4147-A177-3AD203B41FA5}">
                      <a16:colId xmlns:a16="http://schemas.microsoft.com/office/drawing/2014/main" val="505313155"/>
                    </a:ext>
                  </a:extLst>
                </a:gridCol>
              </a:tblGrid>
              <a:tr h="440807">
                <a:tc gridSpan="2">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hMerge="1">
                  <a:txBody>
                    <a:bodyPr/>
                    <a:lstStyle/>
                    <a:p>
                      <a:endParaRPr kumimoji="1" lang="ja-JP" altLang="en-US"/>
                    </a:p>
                  </a:txBody>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rPr>
                        <a:t>概ね転嫁</a:t>
                      </a:r>
                      <a:endParaRPr lang="en-US" altLang="ja-JP" sz="1400" u="none" strike="noStrike" dirty="0">
                        <a:effectLst/>
                        <a:latin typeface="Meiryo UI" panose="020B0604030504040204" pitchFamily="50" charset="-128"/>
                        <a:ea typeface="Meiryo UI" panose="020B0604030504040204" pitchFamily="50" charset="-128"/>
                      </a:endParaRPr>
                    </a:p>
                    <a:p>
                      <a:pPr algn="ctr" rtl="0" fontAlgn="ctr"/>
                      <a:r>
                        <a:rPr lang="ja-JP" altLang="en-US" sz="1400" u="none" strike="noStrike" dirty="0">
                          <a:effectLst/>
                          <a:latin typeface="Meiryo UI" panose="020B0604030504040204" pitchFamily="50" charset="-128"/>
                          <a:ea typeface="Meiryo UI" panose="020B0604030504040204" pitchFamily="50" charset="-128"/>
                        </a:rPr>
                        <a:t>できた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rPr>
                        <a:t>一部転嫁</a:t>
                      </a:r>
                      <a:endParaRPr lang="en-US" altLang="ja-JP" sz="1400" u="none" strike="noStrike" dirty="0">
                        <a:effectLst/>
                        <a:latin typeface="Meiryo UI" panose="020B0604030504040204" pitchFamily="50" charset="-128"/>
                        <a:ea typeface="Meiryo UI" panose="020B0604030504040204" pitchFamily="50" charset="-128"/>
                      </a:endParaRPr>
                    </a:p>
                    <a:p>
                      <a:pPr algn="ctr" rtl="0" fontAlgn="ctr"/>
                      <a:r>
                        <a:rPr lang="ja-JP" altLang="en-US" sz="1400" u="none" strike="noStrike" dirty="0">
                          <a:effectLst/>
                          <a:latin typeface="Meiryo UI" panose="020B0604030504040204" pitchFamily="50" charset="-128"/>
                          <a:ea typeface="Meiryo UI" panose="020B0604030504040204" pitchFamily="50" charset="-128"/>
                        </a:rPr>
                        <a:t>できた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tc>
                  <a:txBody>
                    <a:bodyPr/>
                    <a:lstStyle/>
                    <a:p>
                      <a:pPr algn="ctr" rtl="0" fontAlgn="ctr"/>
                      <a:r>
                        <a:rPr lang="ja-JP" altLang="en-US" sz="1450" b="1" u="none" strike="noStrike" dirty="0">
                          <a:effectLst/>
                          <a:latin typeface="Meiryo UI" panose="020B0604030504040204" pitchFamily="50" charset="-128"/>
                          <a:ea typeface="Meiryo UI" panose="020B0604030504040204" pitchFamily="50" charset="-128"/>
                        </a:rPr>
                        <a:t>転嫁できなかった</a:t>
                      </a:r>
                      <a:endParaRPr lang="ja-JP" altLang="en-US" sz="1450" b="1" i="0" u="none" strike="noStrike" dirty="0">
                        <a:solidFill>
                          <a:srgbClr val="000000"/>
                        </a:solidFill>
                        <a:effectLst/>
                        <a:latin typeface="Meiryo UI" panose="020B0604030504040204" pitchFamily="50" charset="-128"/>
                        <a:ea typeface="Meiryo UI" panose="020B0604030504040204" pitchFamily="50" charset="-128"/>
                      </a:endParaRPr>
                    </a:p>
                  </a:txBody>
                  <a:tcPr marL="8652" marR="8652" marT="8652" marB="0" anchor="ctr">
                    <a:solidFill>
                      <a:srgbClr val="C8E6E6"/>
                    </a:solidFill>
                  </a:tcPr>
                </a:tc>
                <a:extLst>
                  <a:ext uri="{0D108BD9-81ED-4DB2-BD59-A6C34878D82A}">
                    <a16:rowId xmlns:a16="http://schemas.microsoft.com/office/drawing/2014/main" val="817279192"/>
                  </a:ext>
                </a:extLst>
              </a:tr>
              <a:tr h="322929">
                <a:tc gridSpan="2">
                  <a:txBody>
                    <a:bodyPr/>
                    <a:lstStyle/>
                    <a:p>
                      <a:pPr algn="l" rtl="0" fontAlgn="ctr"/>
                      <a:r>
                        <a:rPr lang="ja-JP" altLang="en-US" sz="1400" b="1" u="none" strike="noStrike" dirty="0">
                          <a:effectLst/>
                          <a:latin typeface="Meiryo UI" panose="020B0604030504040204" pitchFamily="50" charset="-128"/>
                          <a:ea typeface="Meiryo UI" panose="020B0604030504040204" pitchFamily="50" charset="-128"/>
                        </a:rPr>
                        <a:t>全体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0000" marR="8652" marT="8652" marB="0" anchor="ctr">
                    <a:lnB w="38100" cap="flat" cmpd="sng" algn="ctr">
                      <a:solidFill>
                        <a:srgbClr val="FF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12.8%</a:t>
                      </a:r>
                    </a:p>
                  </a:txBody>
                  <a:tcPr marL="9525" marR="9525" marT="9525" marB="0" anchor="ctr">
                    <a:lnB w="38100" cap="flat" cmpd="sng" algn="ctr">
                      <a:solidFill>
                        <a:srgbClr val="FF0000"/>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38.9%</a:t>
                      </a:r>
                    </a:p>
                  </a:txBody>
                  <a:tcPr marL="9525" marR="9525" marT="9525" marB="0" anchor="ctr">
                    <a:lnB w="38100" cap="flat" cmpd="sng" algn="ctr">
                      <a:solidFill>
                        <a:srgbClr val="FF0000"/>
                      </a:solidFill>
                      <a:prstDash val="solid"/>
                      <a:round/>
                      <a:headEnd type="none" w="med" len="med"/>
                      <a:tailEnd type="none" w="med" len="med"/>
                    </a:lnB>
                  </a:tcPr>
                </a:tc>
                <a:tc>
                  <a:txBody>
                    <a:bodyPr/>
                    <a:lstStyle/>
                    <a:p>
                      <a:pPr algn="ctr" fontAlgn="b"/>
                      <a:r>
                        <a:rPr lang="en-US" altLang="ja-JP" sz="1450" b="1" i="0" u="none" strike="noStrike" dirty="0">
                          <a:solidFill>
                            <a:srgbClr val="FF0000"/>
                          </a:solidFill>
                          <a:effectLst/>
                          <a:latin typeface="Meiryo UI" panose="020B0604030504040204" pitchFamily="50" charset="-128"/>
                          <a:ea typeface="Meiryo UI" panose="020B0604030504040204" pitchFamily="50" charset="-128"/>
                        </a:rPr>
                        <a:t>48.4%</a:t>
                      </a:r>
                    </a:p>
                  </a:txBody>
                  <a:tcPr marL="9525" marR="9525" marT="9525" marB="0" anchor="ctr">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411092330"/>
                  </a:ext>
                </a:extLst>
              </a:tr>
              <a:tr h="342420">
                <a:tc rowSpan="10">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400" b="0" spc="50" baseline="0" dirty="0">
                          <a:latin typeface="Meiryo UI" panose="020B0604030504040204" pitchFamily="50" charset="-128"/>
                          <a:ea typeface="Meiryo UI" panose="020B0604030504040204" pitchFamily="50" charset="-128"/>
                          <a:cs typeface="Meiryo UI" panose="020B0604030504040204" pitchFamily="50" charset="-128"/>
                        </a:rPr>
                        <a:t>特に転嫁ができなかった業種</a:t>
                      </a:r>
                      <a:endParaRPr lang="ja-JP" altLang="en-US" sz="1400" b="0" i="0" u="none" strike="noStrike" spc="50" baseline="0" dirty="0">
                        <a:solidFill>
                          <a:srgbClr val="000000"/>
                        </a:solidFill>
                        <a:effectLst/>
                        <a:latin typeface="Meiryo UI" panose="020B0604030504040204" pitchFamily="50" charset="-128"/>
                        <a:ea typeface="Meiryo UI" panose="020B0604030504040204" pitchFamily="50" charset="-128"/>
                      </a:endParaRPr>
                    </a:p>
                  </a:txBody>
                  <a:tcPr marL="90000" marR="5909" marT="5909" marB="0" vert="eaVert" anchor="b">
                    <a:lnT w="38100" cap="flat" cmpd="sng" algn="ctr">
                      <a:solidFill>
                        <a:srgbClr val="FF0000"/>
                      </a:solidFill>
                      <a:prstDash val="solid"/>
                      <a:round/>
                      <a:headEnd type="none" w="med" len="med"/>
                      <a:tailEnd type="none" w="med" len="med"/>
                    </a:lnT>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自動車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6.8%</a:t>
                      </a: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24.8%</a:t>
                      </a:r>
                    </a:p>
                  </a:txBody>
                  <a:tcPr marL="6350" marR="6350" marT="6350" marB="0" anchor="ctr">
                    <a:lnT w="38100" cap="flat" cmpd="sng" algn="ctr">
                      <a:solidFill>
                        <a:srgbClr val="FF0000"/>
                      </a:solidFill>
                      <a:prstDash val="solid"/>
                      <a:round/>
                      <a:headEnd type="none" w="med" len="med"/>
                      <a:tailEnd type="none" w="med" len="med"/>
                    </a:lnT>
                  </a:tcP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68.3%</a:t>
                      </a:r>
                    </a:p>
                  </a:txBody>
                  <a:tcPr marL="6350" marR="6350" marT="6350" marB="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594756642"/>
                  </a:ext>
                </a:extLst>
              </a:tr>
              <a:tr h="342420">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印刷</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8.1%</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27.5%</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64.4%</a:t>
                      </a:r>
                    </a:p>
                  </a:txBody>
                  <a:tcPr marL="6350" marR="6350" marT="6350" marB="0" anchor="ctr"/>
                </a:tc>
                <a:extLst>
                  <a:ext uri="{0D108BD9-81ED-4DB2-BD59-A6C34878D82A}">
                    <a16:rowId xmlns:a16="http://schemas.microsoft.com/office/drawing/2014/main" val="3269622993"/>
                  </a:ext>
                </a:extLst>
              </a:tr>
              <a:tr h="342420">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建設</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機械</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5.7%</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31.4%</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62.9%</a:t>
                      </a:r>
                    </a:p>
                  </a:txBody>
                  <a:tcPr marL="6350" marR="6350" marT="6350" marB="0" anchor="ctr"/>
                </a:tc>
                <a:extLst>
                  <a:ext uri="{0D108BD9-81ED-4DB2-BD59-A6C34878D82A}">
                    <a16:rowId xmlns:a16="http://schemas.microsoft.com/office/drawing/2014/main" val="2020098044"/>
                  </a:ext>
                </a:extLst>
              </a:tr>
              <a:tr h="342420">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石油・</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化学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12.8%</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26.4%</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60.8%</a:t>
                      </a:r>
                    </a:p>
                  </a:txBody>
                  <a:tcPr marL="6350" marR="6350" marT="6350" marB="0" anchor="ctr"/>
                </a:tc>
                <a:extLst>
                  <a:ext uri="{0D108BD9-81ED-4DB2-BD59-A6C34878D82A}">
                    <a16:rowId xmlns:a16="http://schemas.microsoft.com/office/drawing/2014/main" val="501408886"/>
                  </a:ext>
                </a:extLst>
              </a:tr>
              <a:tr h="342420">
                <a:tc vMerge="1">
                  <a:txBody>
                    <a:bodyPr/>
                    <a:lstStyle/>
                    <a:p>
                      <a:pPr algn="l" rtl="0"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5909" marT="5909"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素形材</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8.5%</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33.3%</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58.1%</a:t>
                      </a:r>
                    </a:p>
                  </a:txBody>
                  <a:tcPr marL="6350" marR="6350" marT="6350" marB="0" anchor="ctr"/>
                </a:tc>
                <a:extLst>
                  <a:ext uri="{0D108BD9-81ED-4DB2-BD59-A6C34878D82A}">
                    <a16:rowId xmlns:a16="http://schemas.microsoft.com/office/drawing/2014/main" val="3171069130"/>
                  </a:ext>
                </a:extLst>
              </a:tr>
              <a:tr h="438477">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電機・</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情報</a:t>
                      </a: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通信機器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10.8%</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32.2%</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57.0%</a:t>
                      </a:r>
                    </a:p>
                  </a:txBody>
                  <a:tcPr marL="6350" marR="6350" marT="6350" marB="0" anchor="ctr"/>
                </a:tc>
                <a:extLst>
                  <a:ext uri="{0D108BD9-81ED-4DB2-BD59-A6C34878D82A}">
                    <a16:rowId xmlns:a16="http://schemas.microsoft.com/office/drawing/2014/main" val="1872992562"/>
                  </a:ext>
                </a:extLst>
              </a:tr>
              <a:tr h="342420">
                <a:tc vMerge="1">
                  <a:txBody>
                    <a:bodyPr/>
                    <a:lstStyle/>
                    <a:p>
                      <a:endParaRPr kumimoji="1" lang="ja-JP" altLang="en-US"/>
                    </a:p>
                  </a:txBody>
                  <a:tcP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食料品</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製造</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9.7%</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35.2%</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55.1%</a:t>
                      </a:r>
                    </a:p>
                  </a:txBody>
                  <a:tcPr marL="6350" marR="6350" marT="6350" marB="0" anchor="ctr"/>
                </a:tc>
                <a:extLst>
                  <a:ext uri="{0D108BD9-81ED-4DB2-BD59-A6C34878D82A}">
                    <a16:rowId xmlns:a16="http://schemas.microsoft.com/office/drawing/2014/main" val="1206797503"/>
                  </a:ext>
                </a:extLst>
              </a:tr>
              <a:tr h="654501">
                <a:tc vMerge="1">
                  <a:txBody>
                    <a:bodyPr/>
                    <a:lstStyle/>
                    <a:p>
                      <a:endParaRPr kumimoji="1" lang="ja-JP" altLang="en-US"/>
                    </a:p>
                  </a:txBody>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その他の</a:t>
                      </a: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製造業</a:t>
                      </a: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（楽器、時計等）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11.0%</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34.1%</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54.9%</a:t>
                      </a:r>
                    </a:p>
                  </a:txBody>
                  <a:tcPr marL="6350" marR="6350" marT="6350" marB="0" anchor="ctr"/>
                </a:tc>
                <a:extLst>
                  <a:ext uri="{0D108BD9-81ED-4DB2-BD59-A6C34878D82A}">
                    <a16:rowId xmlns:a16="http://schemas.microsoft.com/office/drawing/2014/main" val="4035895405"/>
                  </a:ext>
                </a:extLst>
              </a:tr>
              <a:tr h="342420">
                <a:tc vMerge="1">
                  <a:txBody>
                    <a:bodyPr/>
                    <a:lstStyle/>
                    <a:p>
                      <a:endParaRPr kumimoji="1" lang="ja-JP" altLang="en-US"/>
                    </a:p>
                  </a:txBody>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小売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8.3%</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37.0%</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54.7%</a:t>
                      </a:r>
                    </a:p>
                  </a:txBody>
                  <a:tcPr marL="6350" marR="6350" marT="6350" marB="0" anchor="ctr"/>
                </a:tc>
                <a:extLst>
                  <a:ext uri="{0D108BD9-81ED-4DB2-BD59-A6C34878D82A}">
                    <a16:rowId xmlns:a16="http://schemas.microsoft.com/office/drawing/2014/main" val="46427676"/>
                  </a:ext>
                </a:extLst>
              </a:tr>
              <a:tr h="438477">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放送</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コンテンツ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14.4%</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31.9%</a:t>
                      </a:r>
                    </a:p>
                  </a:txBody>
                  <a:tcPr marL="6350" marR="6350" marT="6350" marB="0" anchor="ctr"/>
                </a:tc>
                <a:tc>
                  <a:txBody>
                    <a:bodyPr/>
                    <a:lstStyle/>
                    <a:p>
                      <a:pPr algn="ctr" fontAlgn="ctr"/>
                      <a:r>
                        <a:rPr lang="en-US" altLang="ja-JP" sz="1450" b="1" i="0" u="none" strike="noStrike" dirty="0">
                          <a:solidFill>
                            <a:srgbClr val="000000"/>
                          </a:solidFill>
                          <a:effectLst/>
                          <a:latin typeface="Meiryo UI" panose="020B0604030504040204" pitchFamily="50" charset="-128"/>
                          <a:ea typeface="Meiryo UI" panose="020B0604030504040204" pitchFamily="50" charset="-128"/>
                        </a:rPr>
                        <a:t>53.7%</a:t>
                      </a:r>
                    </a:p>
                  </a:txBody>
                  <a:tcPr marL="6350" marR="6350" marT="6350" marB="0" anchor="ctr"/>
                </a:tc>
                <a:extLst>
                  <a:ext uri="{0D108BD9-81ED-4DB2-BD59-A6C34878D82A}">
                    <a16:rowId xmlns:a16="http://schemas.microsoft.com/office/drawing/2014/main" val="382188932"/>
                  </a:ext>
                </a:extLst>
              </a:tr>
            </a:tbl>
          </a:graphicData>
        </a:graphic>
      </p:graphicFrame>
      <p:sp>
        <p:nvSpPr>
          <p:cNvPr id="14" name="テキスト ボックス 13"/>
          <p:cNvSpPr txBox="1"/>
          <p:nvPr/>
        </p:nvSpPr>
        <p:spPr>
          <a:xfrm>
            <a:off x="5555779" y="6584796"/>
            <a:ext cx="393372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（株）帝国データバンク「令和元年度取引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条件改善状況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68774" y="6589506"/>
            <a:ext cx="3996194"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帝国データバンク「平成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年度取引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条件改善状況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11</a:t>
            </a:fld>
            <a:endParaRPr kumimoji="1" lang="ja-JP" altLang="en-US"/>
          </a:p>
        </p:txBody>
      </p:sp>
    </p:spTree>
    <p:extLst>
      <p:ext uri="{BB962C8B-B14F-4D97-AF65-F5344CB8AC3E}">
        <p14:creationId xmlns:p14="http://schemas.microsoft.com/office/powerpoint/2010/main" val="257862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bwMode="auto">
          <a:xfrm>
            <a:off x="68490" y="764704"/>
            <a:ext cx="9709046" cy="5878456"/>
          </a:xfrm>
          <a:prstGeom prst="rect">
            <a:avLst/>
          </a:prstGeom>
          <a:noFill/>
          <a:ln w="9525">
            <a:solidFill>
              <a:schemeClr val="accent5">
                <a:lumMod val="75000"/>
              </a:schemeClr>
            </a:solidFill>
            <a:miter lim="800000"/>
            <a:headEnd/>
            <a:tailEnd/>
          </a:ln>
          <a:effectLst/>
        </p:spPr>
        <p:txBody>
          <a:bodyPr wrap="square" lIns="91361" tIns="45682" rIns="91361" bIns="45682" rtlCol="0">
            <a:spAutoFit/>
          </a:bodyPr>
          <a:lstStyle/>
          <a:p>
            <a:pPr>
              <a:spcBef>
                <a:spcPct val="50000"/>
              </a:spcBef>
            </a:pPr>
            <a:r>
              <a:rPr lang="ja-JP" altLang="en-US" sz="1600" dirty="0" smtClean="0">
                <a:latin typeface="+mj-ea"/>
                <a:ea typeface="+mj-ea"/>
              </a:rPr>
              <a:t>第２</a:t>
            </a:r>
            <a:r>
              <a:rPr lang="ja-JP" altLang="en-US" sz="1600" dirty="0">
                <a:latin typeface="+mj-ea"/>
                <a:ea typeface="+mj-ea"/>
              </a:rPr>
              <a:t>　中小企業者の受注の機会の増大のために国等が講ずる措置に関する基本的な事項</a:t>
            </a:r>
          </a:p>
          <a:p>
            <a:pPr>
              <a:spcBef>
                <a:spcPct val="50000"/>
              </a:spcBef>
            </a:pPr>
            <a:r>
              <a:rPr lang="ja-JP" altLang="en-US" sz="1600" dirty="0">
                <a:latin typeface="+mj-ea"/>
                <a:ea typeface="+mj-ea"/>
              </a:rPr>
              <a:t>６　ダンピング防止対策、消費税の円滑かつ適正な転嫁等の推進</a:t>
            </a:r>
            <a:r>
              <a:rPr lang="en-US" altLang="ja-JP" sz="1600" dirty="0">
                <a:latin typeface="+mj-ea"/>
                <a:ea typeface="+mj-ea"/>
              </a:rPr>
              <a:t/>
            </a:r>
            <a:br>
              <a:rPr lang="en-US" altLang="ja-JP" sz="1600" dirty="0">
                <a:latin typeface="+mj-ea"/>
                <a:ea typeface="+mj-ea"/>
              </a:rPr>
            </a:br>
            <a:r>
              <a:rPr lang="ja-JP" altLang="en-US" sz="1600" dirty="0">
                <a:latin typeface="+mj-ea"/>
                <a:ea typeface="+mj-ea"/>
              </a:rPr>
              <a:t>　　国等は、官公需契約の一部に過度な低価格競争が生じていることや</a:t>
            </a:r>
            <a:r>
              <a:rPr lang="ja-JP" altLang="en-US" sz="1600" u="sng" dirty="0">
                <a:latin typeface="+mj-ea"/>
                <a:ea typeface="+mj-ea"/>
              </a:rPr>
              <a:t>最低賃金の引き上げに向けた環境整備</a:t>
            </a:r>
            <a:r>
              <a:rPr lang="en-US" altLang="ja-JP" sz="1600" u="sng" dirty="0">
                <a:latin typeface="+mj-ea"/>
                <a:ea typeface="+mj-ea"/>
              </a:rPr>
              <a:t/>
            </a:r>
            <a:br>
              <a:rPr lang="en-US" altLang="ja-JP" sz="1600" u="sng" dirty="0">
                <a:latin typeface="+mj-ea"/>
                <a:ea typeface="+mj-ea"/>
              </a:rPr>
            </a:br>
            <a:r>
              <a:rPr lang="en-US" altLang="ja-JP" sz="1600" dirty="0">
                <a:latin typeface="+mj-ea"/>
                <a:ea typeface="+mj-ea"/>
              </a:rPr>
              <a:t> </a:t>
            </a:r>
            <a:r>
              <a:rPr lang="ja-JP" altLang="en-US" sz="1600" u="sng" dirty="0">
                <a:latin typeface="+mj-ea"/>
                <a:ea typeface="+mj-ea"/>
              </a:rPr>
              <a:t>の観点等を踏まえ、ダンピング対策の充実等、適正価格での契約や価格と品質が総合的に優れた調達の推進</a:t>
            </a:r>
            <a:r>
              <a:rPr lang="en-US" altLang="ja-JP" sz="1600" u="sng" dirty="0">
                <a:latin typeface="+mj-ea"/>
                <a:ea typeface="+mj-ea"/>
              </a:rPr>
              <a:t/>
            </a:r>
            <a:br>
              <a:rPr lang="en-US" altLang="ja-JP" sz="1600" u="sng" dirty="0">
                <a:latin typeface="+mj-ea"/>
                <a:ea typeface="+mj-ea"/>
              </a:rPr>
            </a:br>
            <a:r>
              <a:rPr lang="en-US" altLang="ja-JP" sz="1600" dirty="0">
                <a:latin typeface="+mj-ea"/>
                <a:ea typeface="+mj-ea"/>
              </a:rPr>
              <a:t> </a:t>
            </a:r>
            <a:r>
              <a:rPr lang="ja-JP" altLang="en-US" sz="1600" u="sng" dirty="0">
                <a:latin typeface="+mj-ea"/>
                <a:ea typeface="+mj-ea"/>
              </a:rPr>
              <a:t>を図るため、適切な対策を講ずる</a:t>
            </a:r>
            <a:r>
              <a:rPr lang="ja-JP" altLang="en-US" sz="1600" dirty="0">
                <a:latin typeface="+mj-ea"/>
                <a:ea typeface="+mj-ea"/>
              </a:rPr>
              <a:t>。</a:t>
            </a:r>
            <a:r>
              <a:rPr lang="en-US" altLang="ja-JP" sz="1600" dirty="0">
                <a:latin typeface="+mj-ea"/>
                <a:ea typeface="+mj-ea"/>
              </a:rPr>
              <a:t/>
            </a:r>
            <a:br>
              <a:rPr lang="en-US" altLang="ja-JP" sz="1600" dirty="0">
                <a:latin typeface="+mj-ea"/>
                <a:ea typeface="+mj-ea"/>
              </a:rPr>
            </a:br>
            <a:r>
              <a:rPr lang="ja-JP" altLang="en-US" sz="1600" dirty="0">
                <a:latin typeface="+mj-ea"/>
                <a:ea typeface="+mj-ea"/>
              </a:rPr>
              <a:t>　　また、平成２６年４月１日に消費税率が８％に引き上げられたこと及び令和元年１０月１日に税率が１０％に引</a:t>
            </a:r>
            <a:r>
              <a:rPr lang="en-US" altLang="ja-JP" sz="1600" dirty="0">
                <a:latin typeface="+mj-ea"/>
                <a:ea typeface="+mj-ea"/>
              </a:rPr>
              <a:t/>
            </a:r>
            <a:br>
              <a:rPr lang="en-US" altLang="ja-JP" sz="1600" dirty="0">
                <a:latin typeface="+mj-ea"/>
                <a:ea typeface="+mj-ea"/>
              </a:rPr>
            </a:br>
            <a:r>
              <a:rPr lang="ja-JP" altLang="en-US" sz="1600" dirty="0">
                <a:latin typeface="+mj-ea"/>
                <a:ea typeface="+mj-ea"/>
              </a:rPr>
              <a:t> </a:t>
            </a:r>
            <a:r>
              <a:rPr lang="ja-JP" altLang="en-US" sz="1600" dirty="0" err="1">
                <a:latin typeface="+mj-ea"/>
                <a:ea typeface="+mj-ea"/>
              </a:rPr>
              <a:t>き</a:t>
            </a:r>
            <a:r>
              <a:rPr lang="ja-JP" altLang="en-US" sz="1600" dirty="0">
                <a:latin typeface="+mj-ea"/>
                <a:ea typeface="+mj-ea"/>
              </a:rPr>
              <a:t>上げられることを踏まえ、契約の適正な履行の確保の観点から、消費税の円滑かつ適正な転嫁を確保する。</a:t>
            </a:r>
          </a:p>
          <a:p>
            <a:pPr>
              <a:spcBef>
                <a:spcPct val="50000"/>
              </a:spcBef>
            </a:pPr>
            <a:r>
              <a:rPr lang="ja-JP" altLang="en-US" sz="1600" dirty="0">
                <a:latin typeface="+mj-ea"/>
                <a:ea typeface="+mj-ea"/>
              </a:rPr>
              <a:t>（１）省略</a:t>
            </a:r>
            <a:endParaRPr lang="en-US" altLang="ja-JP" sz="1600" dirty="0">
              <a:latin typeface="+mj-ea"/>
              <a:ea typeface="+mj-ea"/>
            </a:endParaRPr>
          </a:p>
          <a:p>
            <a:pPr>
              <a:spcBef>
                <a:spcPct val="50000"/>
              </a:spcBef>
            </a:pPr>
            <a:r>
              <a:rPr lang="ja-JP" altLang="en-US" sz="1600" dirty="0">
                <a:latin typeface="+mj-ea"/>
                <a:ea typeface="+mj-ea"/>
              </a:rPr>
              <a:t>（２）適切な予定価格の作成</a:t>
            </a:r>
            <a:r>
              <a:rPr lang="en-US" altLang="ja-JP" sz="1600" dirty="0">
                <a:latin typeface="+mj-ea"/>
                <a:ea typeface="+mj-ea"/>
              </a:rPr>
              <a:t/>
            </a:r>
            <a:br>
              <a:rPr lang="en-US" altLang="ja-JP" sz="1600" dirty="0">
                <a:latin typeface="+mj-ea"/>
                <a:ea typeface="+mj-ea"/>
              </a:rPr>
            </a:br>
            <a:r>
              <a:rPr lang="ja-JP" altLang="en-US" sz="1600" dirty="0">
                <a:latin typeface="+mj-ea"/>
                <a:ea typeface="+mj-ea"/>
              </a:rPr>
              <a:t>　①　国等は、役務及び工事等の発注に当たっては、需給の状況、原材料及び人件費（社会保険料（事業主負担</a:t>
            </a:r>
            <a:r>
              <a:rPr lang="en-US" altLang="ja-JP" sz="1600" dirty="0">
                <a:latin typeface="+mj-ea"/>
                <a:ea typeface="+mj-ea"/>
              </a:rPr>
              <a:t/>
            </a:r>
            <a:br>
              <a:rPr lang="en-US" altLang="ja-JP" sz="1600" dirty="0">
                <a:latin typeface="+mj-ea"/>
                <a:ea typeface="+mj-ea"/>
              </a:rPr>
            </a:br>
            <a:r>
              <a:rPr lang="ja-JP" altLang="en-US" sz="1600" dirty="0">
                <a:latin typeface="+mj-ea"/>
                <a:ea typeface="+mj-ea"/>
              </a:rPr>
              <a:t>　　分及び労働者負担分）相当額を適切に含み、かつ</a:t>
            </a:r>
            <a:r>
              <a:rPr lang="ja-JP" altLang="en-US" sz="1600" u="sng" dirty="0">
                <a:latin typeface="+mj-ea"/>
                <a:ea typeface="+mj-ea"/>
              </a:rPr>
              <a:t>各都道府県における最低賃金額の改定も反映した額）等</a:t>
            </a:r>
            <a:r>
              <a:rPr lang="en-US" altLang="ja-JP" sz="1600" u="sng" dirty="0">
                <a:latin typeface="+mj-ea"/>
                <a:ea typeface="+mj-ea"/>
              </a:rPr>
              <a:t/>
            </a:r>
            <a:br>
              <a:rPr lang="en-US" altLang="ja-JP" sz="1600" u="sng" dirty="0">
                <a:latin typeface="+mj-ea"/>
                <a:ea typeface="+mj-ea"/>
              </a:rPr>
            </a:br>
            <a:r>
              <a:rPr lang="ja-JP" altLang="en-US" sz="1600" dirty="0">
                <a:latin typeface="+mj-ea"/>
                <a:ea typeface="+mj-ea"/>
              </a:rPr>
              <a:t>　　</a:t>
            </a:r>
            <a:r>
              <a:rPr lang="ja-JP" altLang="en-US" sz="1600" u="sng" dirty="0">
                <a:latin typeface="+mj-ea"/>
                <a:ea typeface="+mj-ea"/>
              </a:rPr>
              <a:t>の最新の実勢価格等を踏まえた積算に基づき</a:t>
            </a:r>
            <a:r>
              <a:rPr lang="ja-JP" altLang="en-US" sz="1600" dirty="0">
                <a:latin typeface="+mj-ea"/>
                <a:ea typeface="+mj-ea"/>
              </a:rPr>
              <a:t>、消費税及び地方消費税の負担等を勘案し、</a:t>
            </a:r>
            <a:r>
              <a:rPr lang="ja-JP" altLang="en-US" sz="1600" u="sng" dirty="0">
                <a:latin typeface="+mj-ea"/>
                <a:ea typeface="+mj-ea"/>
              </a:rPr>
              <a:t>適切に予定価格</a:t>
            </a:r>
            <a:r>
              <a:rPr lang="en-US" altLang="ja-JP" sz="1600" u="sng" dirty="0">
                <a:latin typeface="+mj-ea"/>
                <a:ea typeface="+mj-ea"/>
              </a:rPr>
              <a:t/>
            </a:r>
            <a:br>
              <a:rPr lang="en-US" altLang="ja-JP" sz="1600" u="sng" dirty="0">
                <a:latin typeface="+mj-ea"/>
                <a:ea typeface="+mj-ea"/>
              </a:rPr>
            </a:br>
            <a:r>
              <a:rPr lang="ja-JP" altLang="en-US" sz="1600" dirty="0">
                <a:latin typeface="+mj-ea"/>
                <a:ea typeface="+mj-ea"/>
              </a:rPr>
              <a:t>　　</a:t>
            </a:r>
            <a:r>
              <a:rPr lang="ja-JP" altLang="en-US" sz="1600" u="sng" dirty="0">
                <a:latin typeface="+mj-ea"/>
                <a:ea typeface="+mj-ea"/>
              </a:rPr>
              <a:t>を作成するものとする</a:t>
            </a:r>
            <a:r>
              <a:rPr lang="ja-JP" altLang="en-US" sz="1600" dirty="0">
                <a:latin typeface="+mj-ea"/>
                <a:ea typeface="+mj-ea"/>
              </a:rPr>
              <a:t>。</a:t>
            </a:r>
            <a:r>
              <a:rPr lang="en-US" altLang="ja-JP" sz="1600" dirty="0">
                <a:latin typeface="+mj-ea"/>
                <a:ea typeface="+mj-ea"/>
              </a:rPr>
              <a:t/>
            </a:r>
            <a:br>
              <a:rPr lang="en-US" altLang="ja-JP" sz="1600" dirty="0">
                <a:latin typeface="+mj-ea"/>
                <a:ea typeface="+mj-ea"/>
              </a:rPr>
            </a:br>
            <a:r>
              <a:rPr lang="ja-JP" altLang="en-US" sz="1600" dirty="0">
                <a:latin typeface="+mj-ea"/>
                <a:ea typeface="+mj-ea"/>
              </a:rPr>
              <a:t>　　　 なお、燃料や原材料等の市況価格の変動が激しい商品等については、特に、最新の実勢価格や需給の状</a:t>
            </a:r>
            <a:r>
              <a:rPr lang="en-US" altLang="ja-JP" sz="1600" dirty="0">
                <a:latin typeface="+mj-ea"/>
                <a:ea typeface="+mj-ea"/>
              </a:rPr>
              <a:t/>
            </a:r>
            <a:br>
              <a:rPr lang="en-US" altLang="ja-JP" sz="1600" dirty="0">
                <a:latin typeface="+mj-ea"/>
                <a:ea typeface="+mj-ea"/>
              </a:rPr>
            </a:br>
            <a:r>
              <a:rPr lang="ja-JP" altLang="en-US" sz="1600" dirty="0">
                <a:latin typeface="+mj-ea"/>
                <a:ea typeface="+mj-ea"/>
              </a:rPr>
              <a:t>　　況等を考慮するよう努めるものとする。</a:t>
            </a:r>
            <a:r>
              <a:rPr lang="en-US" altLang="ja-JP" sz="1600" dirty="0">
                <a:latin typeface="+mj-ea"/>
                <a:ea typeface="+mj-ea"/>
              </a:rPr>
              <a:t/>
            </a:r>
            <a:br>
              <a:rPr lang="en-US" altLang="ja-JP" sz="1600" dirty="0">
                <a:latin typeface="+mj-ea"/>
                <a:ea typeface="+mj-ea"/>
              </a:rPr>
            </a:br>
            <a:r>
              <a:rPr lang="ja-JP" altLang="en-US" sz="1600" dirty="0">
                <a:latin typeface="+mj-ea"/>
                <a:ea typeface="+mj-ea"/>
              </a:rPr>
              <a:t>　②　省略</a:t>
            </a:r>
            <a:endParaRPr lang="en-US" altLang="ja-JP" sz="1600" dirty="0">
              <a:latin typeface="+mj-ea"/>
              <a:ea typeface="+mj-ea"/>
            </a:endParaRPr>
          </a:p>
          <a:p>
            <a:pPr>
              <a:spcBef>
                <a:spcPct val="50000"/>
              </a:spcBef>
            </a:pPr>
            <a:r>
              <a:rPr lang="ja-JP" altLang="en-US" sz="1600" dirty="0">
                <a:latin typeface="+mj-ea"/>
                <a:ea typeface="+mj-ea"/>
              </a:rPr>
              <a:t>（３）省略</a:t>
            </a:r>
          </a:p>
          <a:p>
            <a:pPr>
              <a:spcBef>
                <a:spcPct val="50000"/>
              </a:spcBef>
            </a:pPr>
            <a:r>
              <a:rPr lang="ja-JP" altLang="en-US" sz="1600" dirty="0">
                <a:latin typeface="+mj-ea"/>
                <a:ea typeface="+mj-ea"/>
              </a:rPr>
              <a:t>（４）最低賃金額の改定に伴う契約金額の見直し</a:t>
            </a:r>
            <a:r>
              <a:rPr lang="en-US" altLang="ja-JP" sz="1600" dirty="0">
                <a:latin typeface="+mj-ea"/>
                <a:ea typeface="+mj-ea"/>
              </a:rPr>
              <a:t/>
            </a:r>
            <a:br>
              <a:rPr lang="en-US" altLang="ja-JP" sz="1600" dirty="0">
                <a:latin typeface="+mj-ea"/>
                <a:ea typeface="+mj-ea"/>
              </a:rPr>
            </a:br>
            <a:r>
              <a:rPr lang="ja-JP" altLang="en-US" sz="1600" dirty="0">
                <a:latin typeface="+mj-ea"/>
                <a:ea typeface="+mj-ea"/>
              </a:rPr>
              <a:t>　　 </a:t>
            </a:r>
            <a:r>
              <a:rPr lang="ja-JP" altLang="en-US" sz="1600" u="sng" dirty="0">
                <a:latin typeface="+mj-ea"/>
                <a:ea typeface="+mj-ea"/>
              </a:rPr>
              <a:t>国等は、特に人件費比率の高い役務契約であって人件費単価が低い業務（清掃等）に関し、年度途中に最</a:t>
            </a:r>
            <a:r>
              <a:rPr lang="en-US" altLang="ja-JP" sz="1600" u="sng" dirty="0">
                <a:latin typeface="+mj-ea"/>
                <a:ea typeface="+mj-ea"/>
              </a:rPr>
              <a:t/>
            </a:r>
            <a:br>
              <a:rPr lang="en-US" altLang="ja-JP" sz="1600" u="sng" dirty="0">
                <a:latin typeface="+mj-ea"/>
                <a:ea typeface="+mj-ea"/>
              </a:rPr>
            </a:br>
            <a:r>
              <a:rPr lang="ja-JP" altLang="en-US" sz="1600" dirty="0">
                <a:latin typeface="+mj-ea"/>
                <a:ea typeface="+mj-ea"/>
              </a:rPr>
              <a:t>　</a:t>
            </a:r>
            <a:r>
              <a:rPr lang="ja-JP" altLang="en-US" sz="1600" u="sng" dirty="0">
                <a:latin typeface="+mj-ea"/>
                <a:ea typeface="+mj-ea"/>
              </a:rPr>
              <a:t>低賃金額の改定があった場合は、適正な価格で契約金額の見直しが行われるよう検討し対応するように努め</a:t>
            </a:r>
            <a:r>
              <a:rPr lang="en-US" altLang="ja-JP" sz="1600" u="sng" dirty="0">
                <a:latin typeface="+mj-ea"/>
                <a:ea typeface="+mj-ea"/>
              </a:rPr>
              <a:t/>
            </a:r>
            <a:br>
              <a:rPr lang="en-US" altLang="ja-JP" sz="1600" u="sng" dirty="0">
                <a:latin typeface="+mj-ea"/>
                <a:ea typeface="+mj-ea"/>
              </a:rPr>
            </a:br>
            <a:r>
              <a:rPr lang="ja-JP" altLang="en-US" sz="1600" dirty="0">
                <a:latin typeface="+mj-ea"/>
                <a:ea typeface="+mj-ea"/>
              </a:rPr>
              <a:t>　</a:t>
            </a:r>
            <a:r>
              <a:rPr lang="ja-JP" altLang="en-US" sz="1600" u="sng" dirty="0" err="1">
                <a:latin typeface="+mj-ea"/>
                <a:ea typeface="+mj-ea"/>
              </a:rPr>
              <a:t>る</a:t>
            </a:r>
            <a:r>
              <a:rPr lang="ja-JP" altLang="en-US" sz="1600" u="sng" dirty="0">
                <a:latin typeface="+mj-ea"/>
                <a:ea typeface="+mj-ea"/>
              </a:rPr>
              <a:t>ものとする。</a:t>
            </a:r>
          </a:p>
        </p:txBody>
      </p:sp>
      <p:sp>
        <p:nvSpPr>
          <p:cNvPr id="3" name="スライド番号プレースホルダー 3"/>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12</a:t>
            </a:fld>
            <a:endParaRPr kumimoji="1" lang="ja-JP" altLang="en-US"/>
          </a:p>
        </p:txBody>
      </p:sp>
      <p:sp>
        <p:nvSpPr>
          <p:cNvPr id="2" name="正方形/長方形 1"/>
          <p:cNvSpPr/>
          <p:nvPr/>
        </p:nvSpPr>
        <p:spPr>
          <a:xfrm>
            <a:off x="-15552" y="0"/>
            <a:ext cx="8535082"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令和元年度中小企業者に関する国等の契約の基本方針（抜粋）</a:t>
            </a:r>
          </a:p>
        </p:txBody>
      </p:sp>
    </p:spTree>
    <p:extLst>
      <p:ext uri="{BB962C8B-B14F-4D97-AF65-F5344CB8AC3E}">
        <p14:creationId xmlns:p14="http://schemas.microsoft.com/office/powerpoint/2010/main" val="146368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934" y="1764229"/>
            <a:ext cx="4747406" cy="324721"/>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1" kern="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取引先の生産性向上等への協力</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07934" y="2867435"/>
            <a:ext cx="4747406" cy="320070"/>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b="1" kern="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合理的な原価低減要請</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2658" y="3228130"/>
            <a:ext cx="4552682" cy="738664"/>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親事業者は、原価低減要請を行うに当たっては、客観的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な経済合理性や十分な協議手続きを欠く要請と受け止められることがないよう、合理性の確保に努める。</a:t>
            </a:r>
          </a:p>
        </p:txBody>
      </p:sp>
      <p:sp>
        <p:nvSpPr>
          <p:cNvPr id="15" name="正方形/長方形 14"/>
          <p:cNvSpPr/>
          <p:nvPr/>
        </p:nvSpPr>
        <p:spPr>
          <a:xfrm>
            <a:off x="5063949" y="3525456"/>
            <a:ext cx="4747406" cy="321977"/>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b="1" kern="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「働き方改革」への対応</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09096" y="2110978"/>
            <a:ext cx="4546243" cy="738664"/>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親事業者は、生産性向上等の努力を行う下請事業者に、必要な協力（下請事業者との面談、工場訪問、サプライチェーン全体での連携等）をするよう努める。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07933" y="5157192"/>
            <a:ext cx="4747406" cy="320070"/>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b="1" kern="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型</a:t>
            </a:r>
            <a:r>
              <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取引</a:t>
            </a:r>
            <a:r>
              <a:rPr kumimoji="0" lang="ja-JP" altLang="en-US"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の適正化</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02658" y="5477262"/>
            <a:ext cx="4552679" cy="1384995"/>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双方で事前協議の上、必要事項の書面化を行う。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業者は、型代金等、型の保管費用を支払う。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の廃棄・返却、保管費用に関する「目安」に基づき、型の廃棄・返却、保管に関する諸手続きを行う。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親事業者は、型に係る知財・ノウハウの侵害をせず、利用に当たっては適正対価を支払う。</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07933" y="4000736"/>
            <a:ext cx="4747405" cy="326081"/>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marL="354013" indent="-354013"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b="1" kern="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取引対価への労務費上昇分の影響の考慮</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09096" y="4356787"/>
            <a:ext cx="4546241" cy="738664"/>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人手不足や最低賃金の引き上げ等に伴う労務費上昇について、その影響を十分に加味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して取引対価の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見直しの協議を行う。</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46"/>
          <p:cNvSpPr txBox="1">
            <a:spLocks noChangeArrowheads="1"/>
          </p:cNvSpPr>
          <p:nvPr/>
        </p:nvSpPr>
        <p:spPr bwMode="auto">
          <a:xfrm>
            <a:off x="283255" y="-83"/>
            <a:ext cx="9526226" cy="3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lIns="16615" tIns="9969" rIns="16615" bIns="9969"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下請</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振興法「振興基準」</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933" y="396421"/>
            <a:ext cx="9701548" cy="1272143"/>
          </a:xfrm>
          <a:prstGeom prst="rect">
            <a:avLst/>
          </a:prstGeom>
          <a:solidFill>
            <a:srgbClr val="99D6EC"/>
          </a:solidFill>
        </p:spPr>
        <p:txBody>
          <a:bodyPr wrap="square" rtlCol="0">
            <a:spAutoFit/>
          </a:bodyPr>
          <a:lstStyle/>
          <a:p>
            <a:pPr marL="285750" indent="-285750" algn="just" defTabSz="849944">
              <a:lnSpc>
                <a:spcPts val="2300"/>
              </a:lnSpc>
              <a:buClr>
                <a:schemeClr val="tx2"/>
              </a:buClr>
              <a:buFont typeface="Wingdings" panose="05000000000000000000" pitchFamily="2" charset="2"/>
              <a:buChar char="l"/>
            </a:pPr>
            <a:r>
              <a:rPr lang="ja-JP" altLang="en-US" dirty="0">
                <a:solidFill>
                  <a:prstClr val="black"/>
                </a:solidFill>
                <a:latin typeface="Meiryo UI" panose="020B0604030504040204" pitchFamily="50" charset="-128"/>
                <a:ea typeface="Meiryo UI" panose="020B0604030504040204" pitchFamily="50" charset="-128"/>
              </a:rPr>
              <a:t>下請中小企業振興法「振興基準」（経済産業省告示）とは、親事業者と下請事業者の望ましい取引慣行等</a:t>
            </a:r>
            <a:r>
              <a:rPr lang="ja-JP" altLang="en-US" dirty="0" smtClean="0">
                <a:solidFill>
                  <a:prstClr val="black"/>
                </a:solidFill>
                <a:latin typeface="Meiryo UI" panose="020B0604030504040204" pitchFamily="50" charset="-128"/>
                <a:ea typeface="Meiryo UI" panose="020B0604030504040204" pitchFamily="50" charset="-128"/>
              </a:rPr>
              <a:t>を具体的に提示。</a:t>
            </a:r>
            <a:endParaRPr lang="en-US" altLang="ja-JP" dirty="0" smtClean="0">
              <a:solidFill>
                <a:prstClr val="black"/>
              </a:solidFill>
              <a:latin typeface="Meiryo UI" panose="020B0604030504040204" pitchFamily="50" charset="-128"/>
              <a:ea typeface="Meiryo UI" panose="020B0604030504040204" pitchFamily="50" charset="-128"/>
            </a:endParaRPr>
          </a:p>
          <a:p>
            <a:pPr marL="285750" indent="-285750" algn="just" defTabSz="849944">
              <a:lnSpc>
                <a:spcPts val="2300"/>
              </a:lnSpc>
              <a:buClr>
                <a:schemeClr val="tx2"/>
              </a:buClr>
              <a:buFont typeface="Wingdings" panose="05000000000000000000" pitchFamily="2" charset="2"/>
              <a:buChar char="l"/>
            </a:pPr>
            <a:r>
              <a:rPr lang="ja-JP" altLang="en-US" dirty="0" smtClean="0">
                <a:solidFill>
                  <a:prstClr val="black"/>
                </a:solidFill>
                <a:latin typeface="Meiryo UI" panose="020B0604030504040204" pitchFamily="50" charset="-128"/>
                <a:ea typeface="Meiryo UI" panose="020B0604030504040204" pitchFamily="50" charset="-128"/>
              </a:rPr>
              <a:t>主務</a:t>
            </a:r>
            <a:r>
              <a:rPr lang="ja-JP" altLang="en-US" dirty="0">
                <a:solidFill>
                  <a:prstClr val="black"/>
                </a:solidFill>
                <a:latin typeface="Meiryo UI" panose="020B0604030504040204" pitchFamily="50" charset="-128"/>
                <a:ea typeface="Meiryo UI" panose="020B0604030504040204" pitchFamily="50" charset="-128"/>
              </a:rPr>
              <a:t>大臣（業所管大臣）は、同基準に基づき、下請事業者又は親事業者に対して「指導又は助言」を行うことが可能。</a:t>
            </a:r>
          </a:p>
        </p:txBody>
      </p:sp>
      <p:sp>
        <p:nvSpPr>
          <p:cNvPr id="24" name="正方形/長方形 23"/>
          <p:cNvSpPr/>
          <p:nvPr/>
        </p:nvSpPr>
        <p:spPr>
          <a:xfrm>
            <a:off x="5038872" y="1767814"/>
            <a:ext cx="4747406" cy="320070"/>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b="1" kern="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下請代金</a:t>
            </a:r>
            <a:r>
              <a:rPr kumimoji="0" lang="ja-JP" altLang="en-US"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の支払条件</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改善</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240035" y="2110978"/>
            <a:ext cx="4546243" cy="1384995"/>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下請代金の支払いは、可能な限り現金で行う。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手形等を振り出す場合、現金化に係る割引料等のコストを下請事業者に負担させることがないよう、下請代金の額を十分に協議して決定する。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手形サイトは段階的に短縮に努めることとし、将来的には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日以内とするよう努める。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5240035" y="3903343"/>
            <a:ext cx="4546241" cy="954107"/>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親事業者は、下請事業者の不利益となるような取引や要請を行わないこと。</a:t>
            </a:r>
          </a:p>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やむを得ず短納期発注又は急な仕様変更などを行う場合には、親事業者が適正なコストを負担すること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063949" y="4908144"/>
            <a:ext cx="4747406" cy="321977"/>
          </a:xfrm>
          <a:prstGeom prst="rect">
            <a:avLst/>
          </a:prstGeom>
          <a:solidFill>
            <a:srgbClr val="FFBE3C"/>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64201" tIns="32101" rIns="64201" bIns="32101" anchor="ctr"/>
          <a:lstStyle/>
          <a:p>
            <a:pPr defTabSz="898820">
              <a:defRPr/>
            </a:pPr>
            <a:r>
              <a:rPr kumimoji="0" lang="en-US" altLang="ja-JP"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kumimoji="0" lang="ja-JP" altLang="en-US" b="1" kern="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「天災等」への対応</a:t>
            </a:r>
            <a:endParaRPr kumimoji="0" lang="ja-JP" altLang="en-US"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240035" y="5286031"/>
            <a:ext cx="4546241" cy="954107"/>
          </a:xfrm>
          <a:prstGeom prst="rect">
            <a:avLst/>
          </a:prstGeom>
        </p:spPr>
        <p:txBody>
          <a:bodyPr wrap="square">
            <a:spAutoFit/>
          </a:bodyPr>
          <a:lstStyle/>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事前対策として、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の実施に努めること。</a:t>
            </a:r>
          </a:p>
          <a:p>
            <a:pPr marL="285750" indent="-285750" algn="just">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事後対策として、下請事業者は、親事業者へ被害状況を通知すること。親事業者は、下請事業者に負担を押し付けないとともに、被災事業者との取引継続に努めること。</a:t>
            </a: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13</a:t>
            </a:fld>
            <a:endParaRPr kumimoji="1" lang="ja-JP" altLang="en-US"/>
          </a:p>
        </p:txBody>
      </p:sp>
    </p:spTree>
    <p:extLst>
      <p:ext uri="{BB962C8B-B14F-4D97-AF65-F5344CB8AC3E}">
        <p14:creationId xmlns:p14="http://schemas.microsoft.com/office/powerpoint/2010/main" val="258368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下請中小企業振興法に基づく「振興基準」（抜粋）</a:t>
            </a:r>
            <a:endParaRPr kumimoji="1" lang="ja-JP" altLang="en-US" dirty="0"/>
          </a:p>
        </p:txBody>
      </p:sp>
      <p:sp>
        <p:nvSpPr>
          <p:cNvPr id="9" name="正方形/長方形 8"/>
          <p:cNvSpPr/>
          <p:nvPr/>
        </p:nvSpPr>
        <p:spPr>
          <a:xfrm>
            <a:off x="200025" y="1657831"/>
            <a:ext cx="9289479"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80975" indent="-180975"/>
            <a:r>
              <a:rPr lang="ja-JP" altLang="en-US" dirty="0" smtClean="0"/>
              <a:t>○</a:t>
            </a:r>
            <a:r>
              <a:rPr lang="ja-JP" altLang="en-US" b="1" u="sng" dirty="0" smtClean="0"/>
              <a:t>取引</a:t>
            </a:r>
            <a:r>
              <a:rPr lang="ja-JP" altLang="en-US" b="1" u="sng" dirty="0"/>
              <a:t>対価は、</a:t>
            </a:r>
            <a:r>
              <a:rPr lang="ja-JP" altLang="en-US" dirty="0"/>
              <a:t>品質、数量、納期の長短、納入頻度の多寡、代金の支払</a:t>
            </a:r>
            <a:r>
              <a:rPr lang="ja-JP" altLang="en-US" dirty="0" smtClean="0"/>
              <a:t>方法</a:t>
            </a:r>
            <a:r>
              <a:rPr lang="ja-JP" altLang="en-US" dirty="0"/>
              <a:t>、原材料費、労務費、運送費、保管費等諸経費、市価の動向等の要素</a:t>
            </a:r>
            <a:r>
              <a:rPr lang="ja-JP" altLang="en-US" dirty="0" smtClean="0"/>
              <a:t>を考慮</a:t>
            </a:r>
            <a:r>
              <a:rPr lang="ja-JP" altLang="en-US" dirty="0"/>
              <a:t>した</a:t>
            </a:r>
            <a:r>
              <a:rPr lang="ja-JP" altLang="en-US" b="1" u="sng" dirty="0"/>
              <a:t>合理的な算定方式に基づき、下請中小企業の適正な利益を含み、 </a:t>
            </a:r>
            <a:r>
              <a:rPr lang="ja-JP" altLang="en-US" dirty="0"/>
              <a:t>労働時間短縮等労働条件の改善が可能となるよう、</a:t>
            </a:r>
            <a:r>
              <a:rPr lang="ja-JP" altLang="en-US" b="1" u="sng" dirty="0"/>
              <a:t>下請事業者及び親事</a:t>
            </a:r>
            <a:r>
              <a:rPr lang="ja-JP" altLang="en-US" b="1" u="sng" dirty="0" smtClean="0"/>
              <a:t>業者</a:t>
            </a:r>
            <a:r>
              <a:rPr lang="ja-JP" altLang="en-US" b="1" u="sng" dirty="0"/>
              <a:t>が十分に協議して決定</a:t>
            </a:r>
            <a:r>
              <a:rPr lang="ja-JP" altLang="en-US" dirty="0"/>
              <a:t>するものとする</a:t>
            </a:r>
            <a:r>
              <a:rPr lang="ja-JP" altLang="en-US" dirty="0" smtClean="0"/>
              <a:t>。</a:t>
            </a:r>
          </a:p>
          <a:p>
            <a:pPr marL="180975" indent="-180975"/>
            <a:endParaRPr lang="ja-JP" altLang="en-US" dirty="0" smtClean="0"/>
          </a:p>
          <a:p>
            <a:pPr marL="180975" indent="-180975"/>
            <a:endParaRPr lang="ja-JP" altLang="en-US" dirty="0"/>
          </a:p>
          <a:p>
            <a:pPr marL="180975" indent="-180975"/>
            <a:r>
              <a:rPr lang="ja-JP" altLang="en-US" dirty="0"/>
              <a:t>○親事業者は、下請事業者から</a:t>
            </a:r>
            <a:r>
              <a:rPr lang="ja-JP" altLang="en-US" b="1" u="sng" dirty="0"/>
              <a:t>労務費の上昇に伴う取引対価の見直しの</a:t>
            </a:r>
            <a:r>
              <a:rPr lang="ja-JP" altLang="en-US" b="1" u="sng" dirty="0" smtClean="0"/>
              <a:t>要請</a:t>
            </a:r>
            <a:r>
              <a:rPr lang="ja-JP" altLang="en-US" b="1" u="sng" dirty="0"/>
              <a:t>があった場合には、協議に応じる</a:t>
            </a:r>
            <a:r>
              <a:rPr lang="ja-JP" altLang="en-US" dirty="0"/>
              <a:t>ものとする。特に、人手不足や</a:t>
            </a:r>
            <a:r>
              <a:rPr lang="ja-JP" altLang="en-US" b="1" u="sng" dirty="0"/>
              <a:t>最低</a:t>
            </a:r>
            <a:r>
              <a:rPr lang="ja-JP" altLang="en-US" b="1" u="sng" dirty="0" smtClean="0"/>
              <a:t>賃金</a:t>
            </a:r>
            <a:r>
              <a:rPr lang="ja-JP" altLang="en-US" dirty="0"/>
              <a:t>（家内労働法（昭和４５年法律第６０号）に規定する最低工賃を含む。） </a:t>
            </a:r>
            <a:r>
              <a:rPr lang="ja-JP" altLang="en-US" b="1" u="sng" dirty="0"/>
              <a:t>の引上げに伴う労務費の上昇</a:t>
            </a:r>
            <a:r>
              <a:rPr lang="ja-JP" altLang="en-US" dirty="0"/>
              <a:t>など、外的要因により下請事業者の労務費</a:t>
            </a:r>
            <a:r>
              <a:rPr lang="ja-JP" altLang="en-US" dirty="0" smtClean="0"/>
              <a:t>の上昇</a:t>
            </a:r>
            <a:r>
              <a:rPr lang="ja-JP" altLang="en-US" dirty="0"/>
              <a:t>があった場合には、</a:t>
            </a:r>
            <a:r>
              <a:rPr lang="ja-JP" altLang="en-US" b="1" u="sng" dirty="0"/>
              <a:t>その影響を加味して親事業者及び下請事業者が</a:t>
            </a:r>
            <a:r>
              <a:rPr lang="ja-JP" altLang="en-US" b="1" u="sng" dirty="0" smtClean="0"/>
              <a:t>十分</a:t>
            </a:r>
            <a:r>
              <a:rPr lang="ja-JP" altLang="en-US" b="1" u="sng" dirty="0"/>
              <a:t>に協議した上で取引対価を決定</a:t>
            </a:r>
            <a:r>
              <a:rPr lang="ja-JP" altLang="en-US" dirty="0"/>
              <a:t>するものとする</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14</a:t>
            </a:fld>
            <a:endParaRPr kumimoji="1" lang="ja-JP" altLang="en-US"/>
          </a:p>
        </p:txBody>
      </p:sp>
    </p:spTree>
    <p:extLst>
      <p:ext uri="{BB962C8B-B14F-4D97-AF65-F5344CB8AC3E}">
        <p14:creationId xmlns:p14="http://schemas.microsoft.com/office/powerpoint/2010/main" val="303471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0471" y="1014983"/>
            <a:ext cx="9505504" cy="52937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52400" algn="just">
              <a:spcAft>
                <a:spcPts val="0"/>
              </a:spcAft>
            </a:pPr>
            <a:r>
              <a:rPr lang="ja-JP" altLang="ja-JP" kern="100" dirty="0" smtClean="0">
                <a:latin typeface="メイリオ" panose="020B0604030504040204" pitchFamily="50" charset="-128"/>
                <a:ea typeface="メイリオ" panose="020B0604030504040204" pitchFamily="50" charset="-128"/>
                <a:cs typeface="Times New Roman" panose="02020603050405020304" pitchFamily="18" charset="0"/>
              </a:rPr>
              <a:t>物流</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業界では、働き方改革を進めるため、国土交通省が中心と</a:t>
            </a:r>
            <a:r>
              <a:rPr lang="ja-JP" altLang="ja-JP" kern="100" dirty="0" smtClean="0">
                <a:latin typeface="メイリオ" panose="020B0604030504040204" pitchFamily="50" charset="-128"/>
                <a:ea typeface="メイリオ" panose="020B0604030504040204" pitchFamily="50" charset="-128"/>
                <a:cs typeface="Times New Roman" panose="02020603050405020304" pitchFamily="18" charset="0"/>
              </a:rPr>
              <a:t>なって</a:t>
            </a:r>
            <a:r>
              <a:rPr lang="ja-JP" altLang="en-US"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b="1" u="sng"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ホワイト物流推進運動」</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が展開されている。この運動は、有識者・関係団体等から構成される｢『ホワイト物流』推進会議｣と、関係省庁から構成される｢自動車運送事業の働き方改革に関する関係省庁連絡会議｣を車の両輪としている。業界団体ではなく、</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個々の企業が「自主行動宣言」を公表</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することで、社内の関係部門が緊張感をもって働き方改革に取り組む効果を生み、｢自主行動宣言｣の賛同企業は</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744</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社にのぼっている（</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2019</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月末時点）</a:t>
            </a:r>
            <a:r>
              <a:rPr lang="ja-JP" altLang="ja-JP"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152400" algn="just">
              <a:spcAft>
                <a:spcPts val="0"/>
              </a:spcAft>
            </a:pP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52400" algn="just">
              <a:spcAft>
                <a:spcPts val="0"/>
              </a:spcAft>
            </a:pP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この取組を参考に、大企業と中小企業との｢共存共栄｣の拡大についても、業界団体ベースの取組だけでは個社の取組が埋没し、課題も業界全体で平均化されることから、新たに個社による取組を促す仕組みも検討すべきである。例えば、</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個々の企業が、下請中小企業振興法に基づき経済産業大臣が策定する｢振興基準｣</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（親事業者と下請事業者の望ましい関係を規定）</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に規定する各項目</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（例：取引先の生産性向上等への協力、取引対価への労務費上昇分の影響の考慮）</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を遵守することを「自主行動宣言」として宣言し、宣言状況を一覧できる仕組みを導入</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することで、個社の取組の実効性を高めることができると考えられる</a:t>
            </a:r>
            <a:r>
              <a:rPr lang="ja-JP" altLang="ja-JP"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152400" algn="just">
              <a:spcAft>
                <a:spcPts val="0"/>
              </a:spcAft>
            </a:pPr>
            <a:endParaRPr lang="ja-JP" altLang="en-US"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52400" algn="just">
              <a:spcAft>
                <a:spcPts val="0"/>
              </a:spcAft>
            </a:pPr>
            <a:r>
              <a:rPr lang="ja-JP" altLang="en-US" kern="100" dirty="0" smtClean="0">
                <a:latin typeface="メイリオ" panose="020B0604030504040204" pitchFamily="50" charset="-128"/>
                <a:ea typeface="メイリオ" panose="020B0604030504040204" pitchFamily="50" charset="-128"/>
                <a:cs typeface="Times New Roman" panose="02020603050405020304" pitchFamily="18" charset="0"/>
              </a:rPr>
              <a:t>（略）</a:t>
            </a:r>
            <a:r>
              <a:rPr lang="ja-JP" altLang="ja-JP" kern="100" dirty="0" smtClean="0">
                <a:latin typeface="メイリオ" panose="020B0604030504040204" pitchFamily="50" charset="-128"/>
                <a:ea typeface="メイリオ" panose="020B0604030504040204" pitchFamily="50" charset="-128"/>
                <a:cs typeface="Times New Roman" panose="02020603050405020304" pitchFamily="18" charset="0"/>
              </a:rPr>
              <a:t>その</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際、「ホワイト物流推進運動」と同様、</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受注側・発注側の双方からなる産業界と関係省庁が車の両輪となって、「共存共栄」の拡大に取り組める体制を整備</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するとともに、企業に対して、補助金の優先採択など、｢自主行動宣言｣の公表を誘導するための仕掛けも検討することが必要である。</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タイトル 2"/>
          <p:cNvSpPr>
            <a:spLocks noGrp="1"/>
          </p:cNvSpPr>
          <p:nvPr>
            <p:ph type="title"/>
          </p:nvPr>
        </p:nvSpPr>
        <p:spPr>
          <a:xfrm>
            <a:off x="200471" y="188640"/>
            <a:ext cx="9505503" cy="461665"/>
          </a:xfrm>
        </p:spPr>
        <p:txBody>
          <a:bodyPr/>
          <a:lstStyle/>
          <a:p>
            <a:r>
              <a:rPr kumimoji="1" lang="ja-JP" altLang="en-US" sz="2400" dirty="0" smtClean="0"/>
              <a:t>価値創造企業に関する賢人会議「中間報告」（抜粋）</a:t>
            </a:r>
            <a:endParaRPr kumimoji="1" lang="ja-JP" altLang="en-US" sz="2400" dirty="0"/>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15</a:t>
            </a:fld>
            <a:endParaRPr kumimoji="1" lang="ja-JP" altLang="en-US"/>
          </a:p>
        </p:txBody>
      </p:sp>
    </p:spTree>
    <p:extLst>
      <p:ext uri="{BB962C8B-B14F-4D97-AF65-F5344CB8AC3E}">
        <p14:creationId xmlns:p14="http://schemas.microsoft.com/office/powerpoint/2010/main" val="2384529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178750" y="42032"/>
            <a:ext cx="9505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ctr" defTabSz="914400" rtl="0" eaLnBrk="1" latinLnBrk="0" hangingPunct="1">
              <a:spcBef>
                <a:spcPct val="0"/>
              </a:spcBef>
              <a:buNone/>
              <a:defRPr kumimoji="1" lang="ja-JP" altLang="en-US" sz="3600" b="1" kern="1200" dirty="0">
                <a:solidFill>
                  <a:schemeClr val="tx1"/>
                </a:solidFill>
                <a:latin typeface="Meiryo UI" pitchFamily="50" charset="-128"/>
                <a:ea typeface="Meiryo UI" pitchFamily="50" charset="-128"/>
                <a:cs typeface="Meiryo UI" pitchFamily="50" charset="-128"/>
              </a:defRPr>
            </a:lvl1pPr>
          </a:lstStyle>
          <a:p>
            <a:r>
              <a:rPr lang="ja-JP" altLang="en-US" sz="2400" dirty="0" smtClean="0"/>
              <a:t>自主行動宣言による取り組みを求める主な業種例</a:t>
            </a:r>
            <a:endParaRPr lang="ja-JP" altLang="en-US" sz="2400" dirty="0"/>
          </a:p>
        </p:txBody>
      </p:sp>
      <p:sp>
        <p:nvSpPr>
          <p:cNvPr id="5" name="テキスト ボックス 4"/>
          <p:cNvSpPr txBox="1"/>
          <p:nvPr/>
        </p:nvSpPr>
        <p:spPr>
          <a:xfrm>
            <a:off x="0" y="569331"/>
            <a:ext cx="9854243" cy="1631216"/>
          </a:xfrm>
          <a:prstGeom prst="rect">
            <a:avLst/>
          </a:prstGeom>
          <a:solidFill>
            <a:srgbClr val="99D6EC"/>
          </a:solidFill>
          <a:ln>
            <a:noFill/>
          </a:ln>
        </p:spPr>
        <p:txBody>
          <a:bodyPr wrap="square" rtlCol="0">
            <a:spAutoFit/>
          </a:bodyPr>
          <a:lstStyle/>
          <a:p>
            <a:pPr marL="285750" indent="-285750" algn="jus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取引適正化をサプライチェーン全体</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で実現していく観点から、幅広い業種において取組が進むことが重要。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取り組みを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求める主な業種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しては、例えば、先行して「自主行動計画」を策定している業種や、労務費の上昇に課題があり、かつ</a:t>
            </a:r>
            <a:r>
              <a:rPr lang="en-US" altLang="ja-JP" sz="2000" dirty="0" err="1" smtClean="0">
                <a:latin typeface="Meiryo UI" panose="020B0604030504040204" pitchFamily="50" charset="-128"/>
                <a:ea typeface="Meiryo UI" panose="020B0604030504040204" pitchFamily="50" charset="-128"/>
                <a:cs typeface="Meiryo UI" panose="020B0604030504040204" pitchFamily="50" charset="-128"/>
              </a:rPr>
              <a:t>BtoB</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取引構造を有している業種、更にその親事業者に位置づけられる業種等が想定される。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01891" y="2365826"/>
            <a:ext cx="3416320" cy="523220"/>
          </a:xfrm>
          <a:prstGeom prst="rect">
            <a:avLst/>
          </a:prstGeom>
          <a:noFill/>
        </p:spPr>
        <p:txBody>
          <a:bodyPr wrap="none" rtlCol="0">
            <a:spAutoFit/>
          </a:bodyPr>
          <a:lstStyle/>
          <a:p>
            <a:r>
              <a:rPr lang="ja-JP" altLang="en-US" sz="28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smtClean="0">
                <a:latin typeface="Meiryo UI" panose="020B0604030504040204" pitchFamily="50" charset="-128"/>
                <a:ea typeface="Meiryo UI" panose="020B0604030504040204" pitchFamily="50" charset="-128"/>
                <a:cs typeface="Meiryo UI" panose="020B0604030504040204" pitchFamily="50" charset="-128"/>
              </a:rPr>
              <a:t>自動車・自動車部品</a:t>
            </a:r>
            <a:endPar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01891" y="3097916"/>
            <a:ext cx="1441420"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素形材</a:t>
            </a:r>
          </a:p>
        </p:txBody>
      </p:sp>
      <p:sp>
        <p:nvSpPr>
          <p:cNvPr id="9" name="テキスト ボックス 8"/>
          <p:cNvSpPr txBox="1"/>
          <p:nvPr/>
        </p:nvSpPr>
        <p:spPr>
          <a:xfrm>
            <a:off x="501891" y="3793503"/>
            <a:ext cx="4006225" cy="830997"/>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機械製造</a:t>
            </a: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2000" dirty="0" smtClean="0">
                <a:latin typeface="Meiryo UI" panose="020B0604030504040204" pitchFamily="50" charset="-128"/>
                <a:ea typeface="Meiryo UI" panose="020B0604030504040204" pitchFamily="50" charset="-128"/>
                <a:cs typeface="Meiryo UI" panose="020B0604030504040204" pitchFamily="50" charset="-128"/>
              </a:rPr>
              <a:t>建設機械</a:t>
            </a:r>
            <a:r>
              <a:rPr lang="en-US" altLang="zh-TW" sz="2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2000" dirty="0" smtClean="0">
                <a:latin typeface="Meiryo UI" panose="020B0604030504040204" pitchFamily="50" charset="-128"/>
                <a:ea typeface="Meiryo UI" panose="020B0604030504040204" pitchFamily="50" charset="-128"/>
                <a:cs typeface="Meiryo UI" panose="020B0604030504040204" pitchFamily="50" charset="-128"/>
              </a:rPr>
              <a:t>産業機械</a:t>
            </a:r>
            <a:r>
              <a:rPr lang="en-US" altLang="zh-TW" sz="2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2000" dirty="0" smtClean="0">
                <a:latin typeface="Meiryo UI" panose="020B0604030504040204" pitchFamily="50" charset="-128"/>
                <a:ea typeface="Meiryo UI" panose="020B0604030504040204" pitchFamily="50" charset="-128"/>
                <a:cs typeface="Meiryo UI" panose="020B0604030504040204" pitchFamily="50" charset="-128"/>
              </a:rPr>
              <a:t>工作機械）</a:t>
            </a:r>
            <a:endPar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01891" y="4619486"/>
            <a:ext cx="1082348"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繊維</a:t>
            </a:r>
            <a:endPar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01891" y="5289887"/>
            <a:ext cx="3475631"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電機</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情報通信機器</a:t>
            </a:r>
          </a:p>
        </p:txBody>
      </p:sp>
      <p:sp>
        <p:nvSpPr>
          <p:cNvPr id="12" name="テキスト ボックス 11"/>
          <p:cNvSpPr txBox="1"/>
          <p:nvPr/>
        </p:nvSpPr>
        <p:spPr>
          <a:xfrm>
            <a:off x="501891" y="6012658"/>
            <a:ext cx="3716082"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情報サービスソフトウェア</a:t>
            </a:r>
          </a:p>
        </p:txBody>
      </p:sp>
      <p:sp>
        <p:nvSpPr>
          <p:cNvPr id="13" name="テキスト ボックス 12"/>
          <p:cNvSpPr txBox="1"/>
          <p:nvPr/>
        </p:nvSpPr>
        <p:spPr>
          <a:xfrm>
            <a:off x="5561406" y="2364287"/>
            <a:ext cx="2040943"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トラック運送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561406" y="3095687"/>
            <a:ext cx="1082348"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建設</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561406" y="3827087"/>
            <a:ext cx="2198038"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建物サービス</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561406" y="4558487"/>
            <a:ext cx="1800493"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食品製造</a:t>
            </a:r>
          </a:p>
        </p:txBody>
      </p:sp>
      <p:sp>
        <p:nvSpPr>
          <p:cNvPr id="18" name="テキスト ボックス 17"/>
          <p:cNvSpPr txBox="1"/>
          <p:nvPr/>
        </p:nvSpPr>
        <p:spPr>
          <a:xfrm>
            <a:off x="5561406" y="5289887"/>
            <a:ext cx="3057247"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流通</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（卸・小売）</a:t>
            </a:r>
            <a:endPar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561406" y="6021288"/>
            <a:ext cx="2198038"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飲食サービス</a:t>
            </a:r>
            <a:endPar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760995" y="6263735"/>
            <a:ext cx="543739" cy="523220"/>
          </a:xfrm>
          <a:prstGeom prst="rect">
            <a:avLst/>
          </a:prstGeom>
          <a:noFill/>
        </p:spPr>
        <p:txBody>
          <a:bodyPr wrap="none" rtlCol="0">
            <a:spAutoFi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等</a:t>
            </a:r>
          </a:p>
        </p:txBody>
      </p:sp>
      <p:sp>
        <p:nvSpPr>
          <p:cNvPr id="20" name="スライド番号プレースホルダー 3"/>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16</a:t>
            </a:fld>
            <a:endParaRPr kumimoji="1" lang="ja-JP" altLang="en-US"/>
          </a:p>
        </p:txBody>
      </p:sp>
    </p:spTree>
    <p:extLst>
      <p:ext uri="{BB962C8B-B14F-4D97-AF65-F5344CB8AC3E}">
        <p14:creationId xmlns:p14="http://schemas.microsoft.com/office/powerpoint/2010/main" val="188299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17</a:t>
            </a:fld>
            <a:endParaRPr kumimoji="1" lang="ja-JP" altLang="en-US"/>
          </a:p>
        </p:txBody>
      </p:sp>
      <p:grpSp>
        <p:nvGrpSpPr>
          <p:cNvPr id="5" name="グループ化 4"/>
          <p:cNvGrpSpPr/>
          <p:nvPr/>
        </p:nvGrpSpPr>
        <p:grpSpPr>
          <a:xfrm>
            <a:off x="347359" y="3386593"/>
            <a:ext cx="9099158" cy="3282768"/>
            <a:chOff x="174323" y="3242577"/>
            <a:chExt cx="9099158" cy="3282768"/>
          </a:xfrm>
        </p:grpSpPr>
        <p:sp>
          <p:nvSpPr>
            <p:cNvPr id="6" name="台形 5"/>
            <p:cNvSpPr/>
            <p:nvPr/>
          </p:nvSpPr>
          <p:spPr bwMode="auto">
            <a:xfrm>
              <a:off x="4987645" y="3281600"/>
              <a:ext cx="3411392" cy="3243745"/>
            </a:xfrm>
            <a:prstGeom prst="trapezoid">
              <a:avLst>
                <a:gd name="adj" fmla="val 20783"/>
              </a:avLst>
            </a:prstGeom>
            <a:solidFill>
              <a:schemeClr val="accent5">
                <a:lumMod val="20000"/>
                <a:lumOff val="80000"/>
              </a:schemeClr>
            </a:solidFill>
            <a:ln w="9525">
              <a:noFill/>
              <a:miter lim="800000"/>
              <a:headEnd/>
              <a:tailEnd/>
            </a:ln>
            <a:effectLst>
              <a:softEdge rad="508000"/>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7" name="二等辺三角形 6"/>
            <p:cNvSpPr/>
            <p:nvPr/>
          </p:nvSpPr>
          <p:spPr bwMode="auto">
            <a:xfrm>
              <a:off x="1014432" y="3651413"/>
              <a:ext cx="2620433" cy="2565051"/>
            </a:xfrm>
            <a:prstGeom prst="triangle">
              <a:avLst/>
            </a:prstGeom>
            <a:solidFill>
              <a:schemeClr val="accent6">
                <a:lumMod val="20000"/>
                <a:lumOff val="80000"/>
              </a:schemeClr>
            </a:solidFill>
            <a:ln w="34925">
              <a:solidFill>
                <a:schemeClr val="accent6">
                  <a:lumMod val="75000"/>
                </a:scheme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8" name="楕円 7"/>
            <p:cNvSpPr/>
            <p:nvPr/>
          </p:nvSpPr>
          <p:spPr bwMode="auto">
            <a:xfrm>
              <a:off x="1273466" y="5812634"/>
              <a:ext cx="357748" cy="330963"/>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11" name="直線コネクタ 10"/>
            <p:cNvCxnSpPr>
              <a:stCxn id="25" idx="0"/>
              <a:endCxn id="8" idx="0"/>
            </p:cNvCxnSpPr>
            <p:nvPr/>
          </p:nvCxnSpPr>
          <p:spPr>
            <a:xfrm flipH="1">
              <a:off x="1452340" y="4952035"/>
              <a:ext cx="447280" cy="860599"/>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a:stCxn id="13" idx="5"/>
              <a:endCxn id="25" idx="0"/>
            </p:cNvCxnSpPr>
            <p:nvPr/>
          </p:nvCxnSpPr>
          <p:spPr>
            <a:xfrm flipH="1" flipV="1">
              <a:off x="1899620" y="4952035"/>
              <a:ext cx="251663" cy="1143093"/>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13" name="楕円 12"/>
            <p:cNvSpPr/>
            <p:nvPr/>
          </p:nvSpPr>
          <p:spPr bwMode="auto">
            <a:xfrm>
              <a:off x="1845926" y="5812634"/>
              <a:ext cx="357748" cy="330963"/>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14" name="直線コネクタ 13"/>
            <p:cNvCxnSpPr>
              <a:stCxn id="20" idx="0"/>
              <a:endCxn id="16" idx="0"/>
            </p:cNvCxnSpPr>
            <p:nvPr/>
          </p:nvCxnSpPr>
          <p:spPr>
            <a:xfrm>
              <a:off x="2722480" y="4952035"/>
              <a:ext cx="447280" cy="860599"/>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stCxn id="20" idx="0"/>
              <a:endCxn id="26" idx="3"/>
            </p:cNvCxnSpPr>
            <p:nvPr/>
          </p:nvCxnSpPr>
          <p:spPr>
            <a:xfrm flipH="1">
              <a:off x="2399260" y="4952035"/>
              <a:ext cx="323220" cy="1143093"/>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16" name="楕円 15"/>
            <p:cNvSpPr/>
            <p:nvPr/>
          </p:nvSpPr>
          <p:spPr bwMode="auto">
            <a:xfrm>
              <a:off x="2990886" y="5812634"/>
              <a:ext cx="357748" cy="330963"/>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17" name="直線コネクタ 16"/>
            <p:cNvCxnSpPr>
              <a:stCxn id="19" idx="3"/>
              <a:endCxn id="25" idx="3"/>
            </p:cNvCxnSpPr>
            <p:nvPr/>
          </p:nvCxnSpPr>
          <p:spPr>
            <a:xfrm flipH="1">
              <a:off x="1735192" y="4533242"/>
              <a:ext cx="384690" cy="786035"/>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a:stCxn id="19" idx="5"/>
              <a:endCxn id="20" idx="5"/>
            </p:cNvCxnSpPr>
            <p:nvPr/>
          </p:nvCxnSpPr>
          <p:spPr>
            <a:xfrm>
              <a:off x="2524629" y="4533242"/>
              <a:ext cx="362279" cy="786035"/>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19" name="楕円 18"/>
            <p:cNvSpPr/>
            <p:nvPr/>
          </p:nvSpPr>
          <p:spPr bwMode="auto">
            <a:xfrm>
              <a:off x="2036057" y="4081251"/>
              <a:ext cx="572397" cy="529541"/>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大企業</a:t>
              </a:r>
            </a:p>
          </p:txBody>
        </p:sp>
        <p:sp>
          <p:nvSpPr>
            <p:cNvPr id="20" name="楕円 19"/>
            <p:cNvSpPr/>
            <p:nvPr/>
          </p:nvSpPr>
          <p:spPr bwMode="auto">
            <a:xfrm>
              <a:off x="2489944" y="4952035"/>
              <a:ext cx="465072" cy="430251"/>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sp>
          <p:nvSpPr>
            <p:cNvPr id="21" name="左カーブ矢印 20"/>
            <p:cNvSpPr/>
            <p:nvPr/>
          </p:nvSpPr>
          <p:spPr bwMode="auto">
            <a:xfrm rot="20296286">
              <a:off x="3347316" y="4198729"/>
              <a:ext cx="636083" cy="2049915"/>
            </a:xfrm>
            <a:prstGeom prst="curvedLeftArrow">
              <a:avLst>
                <a:gd name="adj1" fmla="val 28496"/>
                <a:gd name="adj2" fmla="val 74114"/>
                <a:gd name="adj3" fmla="val 33488"/>
              </a:avLst>
            </a:prstGeom>
            <a:solidFill>
              <a:schemeClr val="accent6">
                <a:lumMod val="40000"/>
                <a:lumOff val="60000"/>
              </a:schemeClr>
            </a:solidFill>
            <a:ln w="9525">
              <a:solidFill>
                <a:schemeClr val="accent6">
                  <a:lumMod val="75000"/>
                </a:schemeClr>
              </a:solidFill>
              <a:miter lim="800000"/>
              <a:headEnd/>
              <a:tailEnd/>
            </a:ln>
            <a:effectLst/>
            <a:scene3d>
              <a:camera prst="orthographicFront"/>
              <a:lightRig rig="threePt" dir="t">
                <a:rot lat="0" lon="0" rev="0"/>
              </a:lightRig>
            </a:scene3d>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2" name="左カーブ矢印 21"/>
            <p:cNvSpPr/>
            <p:nvPr/>
          </p:nvSpPr>
          <p:spPr bwMode="auto">
            <a:xfrm rot="12335039">
              <a:off x="880047" y="4097064"/>
              <a:ext cx="608284" cy="2020559"/>
            </a:xfrm>
            <a:prstGeom prst="curvedLeftArrow">
              <a:avLst>
                <a:gd name="adj1" fmla="val 28496"/>
                <a:gd name="adj2" fmla="val 74114"/>
                <a:gd name="adj3" fmla="val 33488"/>
              </a:avLst>
            </a:prstGeom>
            <a:solidFill>
              <a:schemeClr val="accent6">
                <a:lumMod val="40000"/>
                <a:lumOff val="60000"/>
              </a:schemeClr>
            </a:solidFill>
            <a:ln w="9525">
              <a:solidFill>
                <a:schemeClr val="accent6">
                  <a:lumMod val="75000"/>
                </a:schemeClr>
              </a:solidFill>
              <a:miter lim="800000"/>
              <a:headEnd/>
              <a:tailEnd/>
            </a:ln>
            <a:effectLst/>
            <a:scene3d>
              <a:camera prst="orthographicFront"/>
              <a:lightRig rig="threePt" dir="t">
                <a:rot lat="0" lon="0" rev="0"/>
              </a:lightRig>
            </a:scene3d>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3" name="正方形/長方形 22"/>
            <p:cNvSpPr/>
            <p:nvPr/>
          </p:nvSpPr>
          <p:spPr>
            <a:xfrm>
              <a:off x="174323" y="5181101"/>
              <a:ext cx="708063" cy="841873"/>
            </a:xfrm>
            <a:prstGeom prst="rect">
              <a:avLst/>
            </a:prstGeom>
          </p:spPr>
          <p:txBody>
            <a:bodyPr wrap="square">
              <a:spAutoFit/>
            </a:bodyPr>
            <a:lstStyle/>
            <a:p>
              <a:r>
                <a:rPr lang="ja-JP" altLang="en-US" sz="1200" dirty="0">
                  <a:solidFill>
                    <a:schemeClr val="accent6">
                      <a:lumMod val="75000"/>
                    </a:schemeClr>
                  </a:solidFill>
                  <a:latin typeface="Meiryo UI" panose="020B0604030504040204" pitchFamily="50" charset="-128"/>
                  <a:ea typeface="Meiryo UI" panose="020B0604030504040204" pitchFamily="50" charset="-128"/>
                </a:rPr>
                <a:t>品質・</a:t>
              </a:r>
              <a:endParaRPr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コスト・</a:t>
              </a:r>
              <a:endParaRPr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納期の</a:t>
              </a:r>
              <a:endParaRPr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最適化</a:t>
              </a:r>
              <a:endParaRPr lang="ja-JP" altLang="en-US" sz="1600" dirty="0">
                <a:solidFill>
                  <a:schemeClr val="accent6">
                    <a:lumMod val="75000"/>
                  </a:schemeClr>
                </a:solidFill>
              </a:endParaRPr>
            </a:p>
          </p:txBody>
        </p:sp>
        <p:sp>
          <p:nvSpPr>
            <p:cNvPr id="24" name="正方形/長方形 23"/>
            <p:cNvSpPr/>
            <p:nvPr/>
          </p:nvSpPr>
          <p:spPr>
            <a:xfrm>
              <a:off x="3362112" y="4957859"/>
              <a:ext cx="613614" cy="424428"/>
            </a:xfrm>
            <a:prstGeom prst="rect">
              <a:avLst/>
            </a:prstGeom>
          </p:spPr>
          <p:txBody>
            <a:bodyPr wrap="none">
              <a:spAutoFit/>
            </a:bodyPr>
            <a:lstStyle/>
            <a:p>
              <a:r>
                <a:rPr lang="ja-JP" altLang="en-US" sz="1200" dirty="0">
                  <a:solidFill>
                    <a:schemeClr val="accent6">
                      <a:lumMod val="75000"/>
                    </a:schemeClr>
                  </a:solidFill>
                  <a:latin typeface="Meiryo UI" panose="020B0604030504040204" pitchFamily="50" charset="-128"/>
                  <a:ea typeface="Meiryo UI" panose="020B0604030504040204" pitchFamily="50" charset="-128"/>
                </a:rPr>
                <a:t>利益の</a:t>
              </a:r>
              <a:endParaRPr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分配</a:t>
              </a:r>
              <a:endParaRPr lang="ja-JP" altLang="en-US" sz="1600" dirty="0">
                <a:solidFill>
                  <a:schemeClr val="accent6">
                    <a:lumMod val="75000"/>
                  </a:schemeClr>
                </a:solidFill>
              </a:endParaRPr>
            </a:p>
          </p:txBody>
        </p:sp>
        <p:sp>
          <p:nvSpPr>
            <p:cNvPr id="25" name="楕円 24"/>
            <p:cNvSpPr/>
            <p:nvPr/>
          </p:nvSpPr>
          <p:spPr bwMode="auto">
            <a:xfrm>
              <a:off x="1667084" y="4952035"/>
              <a:ext cx="465072" cy="430251"/>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sp>
          <p:nvSpPr>
            <p:cNvPr id="26" name="楕円 25"/>
            <p:cNvSpPr/>
            <p:nvPr/>
          </p:nvSpPr>
          <p:spPr bwMode="auto">
            <a:xfrm>
              <a:off x="2346869" y="5812634"/>
              <a:ext cx="357748" cy="330963"/>
            </a:xfrm>
            <a:prstGeom prst="ellipse">
              <a:avLst/>
            </a:prstGeom>
            <a:solidFill>
              <a:schemeClr val="bg2">
                <a:lumMod val="90000"/>
              </a:schemeClr>
            </a:solidFill>
            <a:ln w="9525">
              <a:solidFill>
                <a:schemeClr val="accent4">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27" name="直線矢印コネクタ 26"/>
            <p:cNvCxnSpPr/>
            <p:nvPr/>
          </p:nvCxnSpPr>
          <p:spPr>
            <a:xfrm flipH="1">
              <a:off x="2479603" y="4094442"/>
              <a:ext cx="920102" cy="347505"/>
            </a:xfrm>
            <a:prstGeom prst="straightConnector1">
              <a:avLst/>
            </a:prstGeom>
            <a:ln w="28575" cap="sq">
              <a:miter lim="800000"/>
              <a:tailEnd type="arrow" w="lg" len="lg"/>
            </a:ln>
          </p:spPr>
          <p:style>
            <a:lnRef idx="3">
              <a:schemeClr val="accent6"/>
            </a:lnRef>
            <a:fillRef idx="0">
              <a:schemeClr val="accent6"/>
            </a:fillRef>
            <a:effectRef idx="2">
              <a:schemeClr val="accent6"/>
            </a:effectRef>
            <a:fontRef idx="minor">
              <a:schemeClr val="tx1"/>
            </a:fontRef>
          </p:style>
        </p:cxnSp>
        <p:grpSp>
          <p:nvGrpSpPr>
            <p:cNvPr id="28" name="グループ化 27"/>
            <p:cNvGrpSpPr/>
            <p:nvPr/>
          </p:nvGrpSpPr>
          <p:grpSpPr>
            <a:xfrm>
              <a:off x="3048039" y="3447150"/>
              <a:ext cx="928087" cy="800388"/>
              <a:chOff x="3080793" y="2780928"/>
              <a:chExt cx="933929" cy="870610"/>
            </a:xfrm>
          </p:grpSpPr>
          <p:sp>
            <p:nvSpPr>
              <p:cNvPr id="65" name="爆発 1 64"/>
              <p:cNvSpPr/>
              <p:nvPr/>
            </p:nvSpPr>
            <p:spPr bwMode="auto">
              <a:xfrm rot="10800000">
                <a:off x="3080793" y="2780928"/>
                <a:ext cx="870207" cy="870610"/>
              </a:xfrm>
              <a:prstGeom prst="irregularSeal1">
                <a:avLst/>
              </a:prstGeom>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endParaRPr kumimoji="0" lang="ja-JP" altLang="en-US" sz="14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3194252" y="2984047"/>
                <a:ext cx="820470" cy="523220"/>
              </a:xfrm>
              <a:prstGeom prst="rect">
                <a:avLst/>
              </a:prstGeom>
              <a:noFill/>
            </p:spPr>
            <p:txBody>
              <a:bodyPr wrap="square" rtlCol="0">
                <a:spAutoFit/>
              </a:bodyPr>
              <a:lstStyle/>
              <a:p>
                <a:r>
                  <a:rPr kumimoji="1" lang="ja-JP" altLang="en-US" sz="14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モノ・</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5638476" y="3247008"/>
              <a:ext cx="3635005" cy="2823879"/>
              <a:chOff x="5638476" y="3001326"/>
              <a:chExt cx="3635005" cy="2787399"/>
            </a:xfrm>
          </p:grpSpPr>
          <p:cxnSp>
            <p:nvCxnSpPr>
              <p:cNvPr id="34" name="直線コネクタ 33"/>
              <p:cNvCxnSpPr>
                <a:stCxn id="57" idx="7"/>
                <a:endCxn id="56" idx="3"/>
              </p:cNvCxnSpPr>
              <p:nvPr/>
            </p:nvCxnSpPr>
            <p:spPr>
              <a:xfrm flipH="1">
                <a:off x="5706584" y="4080786"/>
                <a:ext cx="1167497" cy="1638818"/>
              </a:xfrm>
              <a:prstGeom prst="line">
                <a:avLst/>
              </a:prstGeom>
              <a:ln w="254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35" name="直線コネクタ 34"/>
              <p:cNvCxnSpPr>
                <a:stCxn id="44" idx="3"/>
                <a:endCxn id="59" idx="3"/>
              </p:cNvCxnSpPr>
              <p:nvPr/>
            </p:nvCxnSpPr>
            <p:spPr>
              <a:xfrm flipH="1">
                <a:off x="6263328" y="4640250"/>
                <a:ext cx="1002586" cy="1027519"/>
              </a:xfrm>
              <a:prstGeom prst="line">
                <a:avLst/>
              </a:prstGeom>
              <a:ln w="25400">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36" name="直線コネクタ 35"/>
              <p:cNvCxnSpPr>
                <a:stCxn id="44" idx="4"/>
                <a:endCxn id="52" idx="3"/>
              </p:cNvCxnSpPr>
              <p:nvPr/>
            </p:nvCxnSpPr>
            <p:spPr>
              <a:xfrm flipH="1">
                <a:off x="6779948" y="4695879"/>
                <a:ext cx="612449" cy="924766"/>
              </a:xfrm>
              <a:prstGeom prst="line">
                <a:avLst/>
              </a:prstGeom>
              <a:ln w="254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37" name="直線コネクタ 36"/>
              <p:cNvCxnSpPr>
                <a:stCxn id="60" idx="0"/>
                <a:endCxn id="56" idx="3"/>
              </p:cNvCxnSpPr>
              <p:nvPr/>
            </p:nvCxnSpPr>
            <p:spPr>
              <a:xfrm flipH="1">
                <a:off x="5706584" y="4630606"/>
                <a:ext cx="325438" cy="1088998"/>
              </a:xfrm>
              <a:prstGeom prst="line">
                <a:avLst/>
              </a:prstGeom>
              <a:ln w="254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38" name="直線コネクタ 37"/>
              <p:cNvCxnSpPr>
                <a:stCxn id="40" idx="0"/>
                <a:endCxn id="60" idx="3"/>
              </p:cNvCxnSpPr>
              <p:nvPr/>
            </p:nvCxnSpPr>
            <p:spPr>
              <a:xfrm flipH="1">
                <a:off x="5905540" y="3389020"/>
                <a:ext cx="376922" cy="1596853"/>
              </a:xfrm>
              <a:prstGeom prst="line">
                <a:avLst/>
              </a:prstGeom>
              <a:ln w="254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39" name="直線コネクタ 38"/>
              <p:cNvCxnSpPr>
                <a:stCxn id="40" idx="1"/>
                <a:endCxn id="57" idx="5"/>
              </p:cNvCxnSpPr>
              <p:nvPr/>
            </p:nvCxnSpPr>
            <p:spPr>
              <a:xfrm>
                <a:off x="6080089" y="3465568"/>
                <a:ext cx="793992" cy="885978"/>
              </a:xfrm>
              <a:prstGeom prst="line">
                <a:avLst/>
              </a:prstGeom>
              <a:ln w="2540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0" name="楕円 39"/>
              <p:cNvSpPr/>
              <p:nvPr/>
            </p:nvSpPr>
            <p:spPr bwMode="auto">
              <a:xfrm>
                <a:off x="5996264" y="3389020"/>
                <a:ext cx="572397" cy="522700"/>
              </a:xfrm>
              <a:prstGeom prst="ellipse">
                <a:avLst/>
              </a:prstGeom>
              <a:solidFill>
                <a:schemeClr val="accent2">
                  <a:lumMod val="40000"/>
                  <a:lumOff val="60000"/>
                </a:schemeClr>
              </a:solidFill>
              <a:ln w="9525">
                <a:solidFill>
                  <a:schemeClr val="accent2">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大企業</a:t>
                </a:r>
              </a:p>
            </p:txBody>
          </p:sp>
          <p:cxnSp>
            <p:nvCxnSpPr>
              <p:cNvPr id="41" name="直線コネクタ 40"/>
              <p:cNvCxnSpPr>
                <a:stCxn id="44" idx="0"/>
                <a:endCxn id="42" idx="0"/>
              </p:cNvCxnSpPr>
              <p:nvPr/>
            </p:nvCxnSpPr>
            <p:spPr>
              <a:xfrm>
                <a:off x="7392396" y="4316023"/>
                <a:ext cx="214673" cy="1098718"/>
              </a:xfrm>
              <a:prstGeom prst="line">
                <a:avLst/>
              </a:prstGeom>
              <a:ln w="2540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42" name="楕円 41"/>
              <p:cNvSpPr/>
              <p:nvPr/>
            </p:nvSpPr>
            <p:spPr bwMode="auto">
              <a:xfrm>
                <a:off x="7428195" y="5414743"/>
                <a:ext cx="357748" cy="326687"/>
              </a:xfrm>
              <a:prstGeom prst="ellipse">
                <a:avLst/>
              </a:prstGeom>
              <a:solidFill>
                <a:schemeClr val="accent3">
                  <a:lumMod val="60000"/>
                  <a:lumOff val="40000"/>
                </a:schemeClr>
              </a:solidFill>
              <a:ln w="9525">
                <a:solidFill>
                  <a:schemeClr val="accent3">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43" name="直線コネクタ 42"/>
              <p:cNvCxnSpPr>
                <a:stCxn id="53" idx="0"/>
                <a:endCxn id="44" idx="0"/>
              </p:cNvCxnSpPr>
              <p:nvPr/>
            </p:nvCxnSpPr>
            <p:spPr>
              <a:xfrm>
                <a:off x="7200044" y="3389020"/>
                <a:ext cx="192352" cy="927003"/>
              </a:xfrm>
              <a:prstGeom prst="line">
                <a:avLst/>
              </a:prstGeom>
              <a:ln w="2540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44" name="楕円 43"/>
              <p:cNvSpPr/>
              <p:nvPr/>
            </p:nvSpPr>
            <p:spPr bwMode="auto">
              <a:xfrm>
                <a:off x="7213522" y="4316023"/>
                <a:ext cx="357748" cy="379856"/>
              </a:xfrm>
              <a:prstGeom prst="ellipse">
                <a:avLst/>
              </a:prstGeom>
              <a:solidFill>
                <a:schemeClr val="accent3">
                  <a:lumMod val="60000"/>
                  <a:lumOff val="40000"/>
                </a:schemeClr>
              </a:solidFill>
              <a:ln w="9525">
                <a:solidFill>
                  <a:schemeClr val="accent3">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cxnSp>
            <p:nvCxnSpPr>
              <p:cNvPr id="45" name="直線コネクタ 44"/>
              <p:cNvCxnSpPr>
                <a:stCxn id="40" idx="4"/>
                <a:endCxn id="52" idx="4"/>
              </p:cNvCxnSpPr>
              <p:nvPr/>
            </p:nvCxnSpPr>
            <p:spPr>
              <a:xfrm>
                <a:off x="6282462" y="3911720"/>
                <a:ext cx="661913" cy="1783491"/>
              </a:xfrm>
              <a:prstGeom prst="line">
                <a:avLst/>
              </a:prstGeom>
              <a:ln w="254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53" idx="7"/>
                <a:endCxn id="57" idx="3"/>
              </p:cNvCxnSpPr>
              <p:nvPr/>
            </p:nvCxnSpPr>
            <p:spPr>
              <a:xfrm flipH="1">
                <a:off x="6621115" y="3465568"/>
                <a:ext cx="781302" cy="885978"/>
              </a:xfrm>
              <a:prstGeom prst="line">
                <a:avLst/>
              </a:prstGeom>
              <a:ln w="254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47" name="直線コネクタ 46"/>
              <p:cNvCxnSpPr>
                <a:stCxn id="57" idx="7"/>
                <a:endCxn id="60" idx="7"/>
              </p:cNvCxnSpPr>
              <p:nvPr/>
            </p:nvCxnSpPr>
            <p:spPr>
              <a:xfrm flipH="1">
                <a:off x="6158506" y="4080786"/>
                <a:ext cx="715576" cy="610774"/>
              </a:xfrm>
              <a:prstGeom prst="line">
                <a:avLst/>
              </a:prstGeom>
              <a:ln w="25400">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48" name="正方形/長方形 47"/>
              <p:cNvSpPr/>
              <p:nvPr/>
            </p:nvSpPr>
            <p:spPr>
              <a:xfrm>
                <a:off x="7624393" y="3560704"/>
                <a:ext cx="800839" cy="276999"/>
              </a:xfrm>
              <a:prstGeom prst="rect">
                <a:avLst/>
              </a:prstGeom>
            </p:spPr>
            <p:txBody>
              <a:bodyPr wrap="square">
                <a:spAutoFit/>
              </a:bodyPr>
              <a:lstStyle/>
              <a:p>
                <a:r>
                  <a:rPr lang="ja-JP" altLang="en-US" sz="1200" dirty="0">
                    <a:solidFill>
                      <a:schemeClr val="accent5">
                        <a:lumMod val="50000"/>
                      </a:schemeClr>
                    </a:solidFill>
                    <a:latin typeface="Meiryo UI" panose="020B0604030504040204" pitchFamily="50" charset="-128"/>
                    <a:ea typeface="Meiryo UI" panose="020B0604030504040204" pitchFamily="50" charset="-128"/>
                  </a:rPr>
                  <a:t>価値創造</a:t>
                </a:r>
                <a:endParaRPr lang="ja-JP" altLang="en-US" sz="1600" dirty="0">
                  <a:solidFill>
                    <a:schemeClr val="accent5">
                      <a:lumMod val="50000"/>
                    </a:schemeClr>
                  </a:solidFill>
                </a:endParaRPr>
              </a:p>
            </p:txBody>
          </p:sp>
          <p:sp>
            <p:nvSpPr>
              <p:cNvPr id="49" name="正方形/長方形 48"/>
              <p:cNvSpPr/>
              <p:nvPr/>
            </p:nvSpPr>
            <p:spPr>
              <a:xfrm>
                <a:off x="8161183" y="5000204"/>
                <a:ext cx="1112298" cy="646331"/>
              </a:xfrm>
              <a:prstGeom prst="rect">
                <a:avLst/>
              </a:prstGeom>
            </p:spPr>
            <p:txBody>
              <a:bodyPr wrap="square">
                <a:spAutoFit/>
              </a:bodyPr>
              <a:lstStyle/>
              <a:p>
                <a:r>
                  <a:rPr lang="ja-JP" altLang="en-US" sz="1200" dirty="0">
                    <a:solidFill>
                      <a:schemeClr val="accent5">
                        <a:lumMod val="50000"/>
                      </a:schemeClr>
                    </a:solidFill>
                    <a:latin typeface="Meiryo UI" panose="020B0604030504040204" pitchFamily="50" charset="-128"/>
                    <a:ea typeface="Meiryo UI" panose="020B0604030504040204" pitchFamily="50" charset="-128"/>
                  </a:rPr>
                  <a:t>価値創造への貢献に応じた利益の享受</a:t>
                </a:r>
                <a:endParaRPr lang="ja-JP" altLang="en-US" sz="1600" dirty="0">
                  <a:solidFill>
                    <a:schemeClr val="accent5">
                      <a:lumMod val="50000"/>
                    </a:schemeClr>
                  </a:solidFill>
                </a:endParaRPr>
              </a:p>
            </p:txBody>
          </p:sp>
          <p:sp>
            <p:nvSpPr>
              <p:cNvPr id="50" name="正方形/長方形 49"/>
              <p:cNvSpPr/>
              <p:nvPr/>
            </p:nvSpPr>
            <p:spPr bwMode="auto">
              <a:xfrm>
                <a:off x="6290333" y="3001326"/>
                <a:ext cx="2640030" cy="248457"/>
              </a:xfrm>
              <a:prstGeom prst="rect">
                <a:avLst/>
              </a:prstGeom>
              <a:solidFill>
                <a:schemeClr val="accent5">
                  <a:lumMod val="20000"/>
                  <a:lumOff val="80000"/>
                </a:schemeClr>
              </a:solidFill>
              <a:ln>
                <a:solidFill>
                  <a:schemeClr val="accent5">
                    <a:lumMod val="50000"/>
                  </a:schemeClr>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ja-JP" altLang="en-US" sz="1400" dirty="0">
                    <a:solidFill>
                      <a:schemeClr val="accent5">
                        <a:lumMod val="50000"/>
                      </a:schemeClr>
                    </a:solidFill>
                    <a:latin typeface="Meiryo UI" panose="020B0604030504040204" pitchFamily="50" charset="-128"/>
                    <a:ea typeface="Meiryo UI" panose="020B0604030504040204" pitchFamily="50" charset="-128"/>
                  </a:rPr>
                  <a:t>実現したい価値を通じたつながり</a:t>
                </a:r>
              </a:p>
            </p:txBody>
          </p:sp>
          <p:cxnSp>
            <p:nvCxnSpPr>
              <p:cNvPr id="51" name="直線コネクタ 50"/>
              <p:cNvCxnSpPr>
                <a:stCxn id="53" idx="2"/>
                <a:endCxn id="40" idx="6"/>
              </p:cNvCxnSpPr>
              <p:nvPr/>
            </p:nvCxnSpPr>
            <p:spPr>
              <a:xfrm flipH="1">
                <a:off x="6568661" y="3650370"/>
                <a:ext cx="345185" cy="0"/>
              </a:xfrm>
              <a:prstGeom prst="line">
                <a:avLst/>
              </a:prstGeom>
              <a:ln w="2540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52" name="楕円 51"/>
              <p:cNvSpPr/>
              <p:nvPr/>
            </p:nvSpPr>
            <p:spPr bwMode="auto">
              <a:xfrm>
                <a:off x="6711839" y="5186045"/>
                <a:ext cx="465072" cy="509166"/>
              </a:xfrm>
              <a:prstGeom prst="ellipse">
                <a:avLst/>
              </a:prstGeom>
              <a:solidFill>
                <a:schemeClr val="tx2">
                  <a:lumMod val="20000"/>
                  <a:lumOff val="80000"/>
                </a:schemeClr>
              </a:solidFill>
              <a:ln w="9525">
                <a:solidFill>
                  <a:schemeClr val="tx2">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sp>
            <p:nvSpPr>
              <p:cNvPr id="53" name="楕円 52"/>
              <p:cNvSpPr/>
              <p:nvPr/>
            </p:nvSpPr>
            <p:spPr bwMode="auto">
              <a:xfrm>
                <a:off x="6913846" y="3389020"/>
                <a:ext cx="572397" cy="522700"/>
              </a:xfrm>
              <a:prstGeom prst="ellipse">
                <a:avLst/>
              </a:prstGeom>
              <a:solidFill>
                <a:schemeClr val="accent3">
                  <a:lumMod val="60000"/>
                  <a:lumOff val="40000"/>
                </a:schemeClr>
              </a:solidFill>
              <a:ln w="9525">
                <a:solidFill>
                  <a:schemeClr val="accent3">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大企業</a:t>
                </a:r>
              </a:p>
            </p:txBody>
          </p:sp>
          <p:cxnSp>
            <p:nvCxnSpPr>
              <p:cNvPr id="54" name="直線コネクタ 53"/>
              <p:cNvCxnSpPr>
                <a:stCxn id="57" idx="1"/>
                <a:endCxn id="42" idx="1"/>
              </p:cNvCxnSpPr>
              <p:nvPr/>
            </p:nvCxnSpPr>
            <p:spPr>
              <a:xfrm>
                <a:off x="6621115" y="4080786"/>
                <a:ext cx="859471" cy="1381799"/>
              </a:xfrm>
              <a:prstGeom prst="line">
                <a:avLst/>
              </a:prstGeom>
              <a:ln w="254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55" name="直線コネクタ 54"/>
              <p:cNvCxnSpPr>
                <a:stCxn id="60" idx="1"/>
                <a:endCxn id="59" idx="5"/>
              </p:cNvCxnSpPr>
              <p:nvPr/>
            </p:nvCxnSpPr>
            <p:spPr>
              <a:xfrm>
                <a:off x="5905540" y="4691560"/>
                <a:ext cx="610753" cy="976209"/>
              </a:xfrm>
              <a:prstGeom prst="line">
                <a:avLst/>
              </a:prstGeom>
              <a:ln w="25400">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56" name="楕円 55"/>
              <p:cNvSpPr/>
              <p:nvPr/>
            </p:nvSpPr>
            <p:spPr bwMode="auto">
              <a:xfrm>
                <a:off x="5638476" y="5316735"/>
                <a:ext cx="465072" cy="471990"/>
              </a:xfrm>
              <a:prstGeom prst="ellipse">
                <a:avLst/>
              </a:prstGeom>
              <a:solidFill>
                <a:schemeClr val="accent2">
                  <a:lumMod val="40000"/>
                  <a:lumOff val="60000"/>
                </a:schemeClr>
              </a:solidFill>
              <a:ln w="9525">
                <a:solidFill>
                  <a:schemeClr val="accent2">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sp>
            <p:nvSpPr>
              <p:cNvPr id="57" name="楕円 56"/>
              <p:cNvSpPr/>
              <p:nvPr/>
            </p:nvSpPr>
            <p:spPr bwMode="auto">
              <a:xfrm>
                <a:off x="6568724" y="4024709"/>
                <a:ext cx="357748" cy="382913"/>
              </a:xfrm>
              <a:prstGeom prst="ellipse">
                <a:avLst/>
              </a:prstGeom>
              <a:solidFill>
                <a:schemeClr val="tx2">
                  <a:lumMod val="20000"/>
                  <a:lumOff val="80000"/>
                </a:schemeClr>
              </a:solidFill>
              <a:ln w="9525">
                <a:solidFill>
                  <a:schemeClr val="tx2">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sp>
            <p:nvSpPr>
              <p:cNvPr id="58" name="下カーブ矢印 57"/>
              <p:cNvSpPr/>
              <p:nvPr/>
            </p:nvSpPr>
            <p:spPr bwMode="auto">
              <a:xfrm rot="9748931">
                <a:off x="6829939" y="4605722"/>
                <a:ext cx="2033421" cy="498096"/>
              </a:xfrm>
              <a:prstGeom prst="curvedDownArrow">
                <a:avLst/>
              </a:prstGeom>
              <a:solidFill>
                <a:schemeClr val="accent5">
                  <a:lumMod val="40000"/>
                  <a:lumOff val="60000"/>
                </a:schemeClr>
              </a:solidFill>
              <a:ln>
                <a:solidFill>
                  <a:schemeClr val="accent5">
                    <a:lumMod val="75000"/>
                  </a:schemeClr>
                </a:solidFill>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9" name="楕円 58"/>
              <p:cNvSpPr/>
              <p:nvPr/>
            </p:nvSpPr>
            <p:spPr bwMode="auto">
              <a:xfrm>
                <a:off x="6210936" y="5349398"/>
                <a:ext cx="357748" cy="372993"/>
              </a:xfrm>
              <a:prstGeom prst="ellipse">
                <a:avLst/>
              </a:prstGeom>
              <a:solidFill>
                <a:schemeClr val="accent2">
                  <a:lumMod val="40000"/>
                  <a:lumOff val="60000"/>
                </a:schemeClr>
              </a:solidFill>
              <a:ln w="9525">
                <a:solidFill>
                  <a:schemeClr val="accent1">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n-ea"/>
                  </a:rPr>
                  <a:t>企業</a:t>
                </a:r>
              </a:p>
            </p:txBody>
          </p:sp>
          <p:sp>
            <p:nvSpPr>
              <p:cNvPr id="60" name="楕円 59"/>
              <p:cNvSpPr/>
              <p:nvPr/>
            </p:nvSpPr>
            <p:spPr bwMode="auto">
              <a:xfrm>
                <a:off x="5853149" y="4630606"/>
                <a:ext cx="357748" cy="416220"/>
              </a:xfrm>
              <a:prstGeom prst="ellipse">
                <a:avLst/>
              </a:prstGeom>
              <a:solidFill>
                <a:schemeClr val="accent2">
                  <a:lumMod val="40000"/>
                  <a:lumOff val="60000"/>
                </a:schemeClr>
              </a:solidFill>
              <a:ln w="9525">
                <a:solidFill>
                  <a:schemeClr val="accent2">
                    <a:lumMod val="50000"/>
                  </a:schemeClr>
                </a:solidFill>
                <a:miter lim="800000"/>
                <a:headEnd/>
                <a:tailEnd/>
              </a:ln>
              <a:effectLst/>
            </p:spPr>
            <p:txBody>
              <a:bodyPr wrap="none" rtlCol="0" anchor="ctr"/>
              <a:lstStyle/>
              <a:p>
                <a:pPr algn="ctr"/>
                <a:r>
                  <a:rPr kumimoji="0" lang="ja-JP" altLang="en-US" sz="1050" dirty="0">
                    <a:latin typeface="Meiryo UI" panose="020B0604030504040204" pitchFamily="50" charset="-128"/>
                    <a:ea typeface="Meiryo UI" panose="020B0604030504040204" pitchFamily="50" charset="-128"/>
                  </a:rPr>
                  <a:t>中小</a:t>
                </a:r>
                <a:endParaRPr kumimoji="0" lang="en-US" altLang="ja-JP" sz="1050" dirty="0">
                  <a:latin typeface="Meiryo UI" panose="020B0604030504040204" pitchFamily="50" charset="-128"/>
                  <a:ea typeface="Meiryo UI" panose="020B0604030504040204" pitchFamily="50" charset="-128"/>
                </a:endParaRPr>
              </a:p>
              <a:p>
                <a:pPr algn="ctr"/>
                <a:r>
                  <a:rPr kumimoji="0" lang="ja-JP" altLang="en-US" sz="1050" dirty="0">
                    <a:latin typeface="Meiryo UI" panose="020B0604030504040204" pitchFamily="50" charset="-128"/>
                    <a:ea typeface="Meiryo UI" panose="020B0604030504040204" pitchFamily="50" charset="-128"/>
                  </a:rPr>
                  <a:t>企業</a:t>
                </a:r>
              </a:p>
            </p:txBody>
          </p:sp>
          <p:grpSp>
            <p:nvGrpSpPr>
              <p:cNvPr id="61" name="グループ化 60"/>
              <p:cNvGrpSpPr/>
              <p:nvPr/>
            </p:nvGrpSpPr>
            <p:grpSpPr>
              <a:xfrm>
                <a:off x="8280033" y="3840688"/>
                <a:ext cx="864763" cy="790048"/>
                <a:chOff x="3080793" y="2780928"/>
                <a:chExt cx="870207" cy="870610"/>
              </a:xfrm>
            </p:grpSpPr>
            <p:sp>
              <p:nvSpPr>
                <p:cNvPr id="63" name="爆発 1 62"/>
                <p:cNvSpPr/>
                <p:nvPr/>
              </p:nvSpPr>
              <p:spPr bwMode="auto">
                <a:xfrm rot="10800000">
                  <a:off x="3080793" y="2780928"/>
                  <a:ext cx="870207" cy="870610"/>
                </a:xfrm>
                <a:prstGeom prst="irregularSeal1">
                  <a:avLst/>
                </a:prstGeom>
                <a:solidFill>
                  <a:schemeClr val="accent5">
                    <a:lumMod val="40000"/>
                    <a:lumOff val="60000"/>
                  </a:schemeClr>
                </a:solidFill>
                <a:ln>
                  <a:solidFill>
                    <a:schemeClr val="accent5">
                      <a:lumMod val="75000"/>
                    </a:schemeClr>
                  </a:solidFill>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endParaRPr kumimoji="0" lang="ja-JP" altLang="en-US" sz="14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200545" y="3080659"/>
                  <a:ext cx="689213" cy="339161"/>
                </a:xfrm>
                <a:prstGeom prst="rect">
                  <a:avLst/>
                </a:prstGeom>
                <a:noFill/>
              </p:spPr>
              <p:txBody>
                <a:bodyPr wrap="square" rtlCol="0">
                  <a:spAutoFit/>
                </a:bodyPr>
                <a:lstStyle/>
                <a:p>
                  <a:pPr algn="ct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価値</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2" name="下カーブ矢印 61"/>
              <p:cNvSpPr/>
              <p:nvPr/>
            </p:nvSpPr>
            <p:spPr bwMode="auto">
              <a:xfrm rot="20128519">
                <a:off x="6605480" y="3948961"/>
                <a:ext cx="2114803" cy="464084"/>
              </a:xfrm>
              <a:prstGeom prst="curvedDownArrow">
                <a:avLst/>
              </a:prstGeom>
              <a:solidFill>
                <a:schemeClr val="accent5">
                  <a:lumMod val="40000"/>
                  <a:lumOff val="60000"/>
                </a:schemeClr>
              </a:solidFill>
              <a:ln>
                <a:solidFill>
                  <a:schemeClr val="accent5">
                    <a:lumMod val="75000"/>
                  </a:schemeClr>
                </a:solidFill>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grpSp>
        <p:cxnSp>
          <p:nvCxnSpPr>
            <p:cNvPr id="30" name="直線矢印コネクタ 29"/>
            <p:cNvCxnSpPr/>
            <p:nvPr/>
          </p:nvCxnSpPr>
          <p:spPr>
            <a:xfrm flipV="1">
              <a:off x="2399260" y="3882182"/>
              <a:ext cx="848919" cy="314469"/>
            </a:xfrm>
            <a:prstGeom prst="straightConnector1">
              <a:avLst/>
            </a:prstGeom>
            <a:ln w="28575" cap="sq">
              <a:miter lim="800000"/>
              <a:tailEnd type="arrow" w="lg" len="lg"/>
            </a:ln>
          </p:spPr>
          <p:style>
            <a:lnRef idx="3">
              <a:schemeClr val="accent6"/>
            </a:lnRef>
            <a:fillRef idx="0">
              <a:schemeClr val="accent6"/>
            </a:fillRef>
            <a:effectRef idx="2">
              <a:schemeClr val="accent6"/>
            </a:effectRef>
            <a:fontRef idx="minor">
              <a:schemeClr val="tx1"/>
            </a:fontRef>
          </p:style>
        </p:cxnSp>
        <p:sp>
          <p:nvSpPr>
            <p:cNvPr id="31" name="正方形/長方形 30"/>
            <p:cNvSpPr/>
            <p:nvPr/>
          </p:nvSpPr>
          <p:spPr bwMode="auto">
            <a:xfrm>
              <a:off x="1045465" y="3242577"/>
              <a:ext cx="2660957" cy="243914"/>
            </a:xfrm>
            <a:prstGeom prst="rect">
              <a:avLst/>
            </a:prstGeom>
            <a:solidFill>
              <a:schemeClr val="accent6">
                <a:lumMod val="20000"/>
                <a:lumOff val="80000"/>
              </a:schemeClr>
            </a:solidFill>
            <a:ln>
              <a:solidFill>
                <a:schemeClr val="accent6">
                  <a:lumMod val="50000"/>
                </a:schemeClr>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ja-JP" altLang="en-US" sz="1400" dirty="0">
                  <a:solidFill>
                    <a:schemeClr val="accent6">
                      <a:lumMod val="50000"/>
                    </a:schemeClr>
                  </a:solidFill>
                  <a:latin typeface="Meiryo UI" panose="020B0604030504040204" pitchFamily="50" charset="-128"/>
                  <a:ea typeface="Meiryo UI" panose="020B0604030504040204" pitchFamily="50" charset="-128"/>
                </a:rPr>
                <a:t>モノ・サービスの供給を通じたつながり</a:t>
              </a:r>
            </a:p>
          </p:txBody>
        </p:sp>
      </p:grpSp>
      <p:sp>
        <p:nvSpPr>
          <p:cNvPr id="67" name="タイトル 2"/>
          <p:cNvSpPr>
            <a:spLocks noGrp="1"/>
          </p:cNvSpPr>
          <p:nvPr>
            <p:ph type="title"/>
          </p:nvPr>
        </p:nvSpPr>
        <p:spPr>
          <a:xfrm>
            <a:off x="200471" y="15007"/>
            <a:ext cx="9505503" cy="461665"/>
          </a:xfrm>
        </p:spPr>
        <p:txBody>
          <a:bodyPr/>
          <a:lstStyle/>
          <a:p>
            <a:r>
              <a:rPr kumimoji="1" lang="ja-JP" altLang="en-US" dirty="0" smtClean="0"/>
              <a:t>新たな価値創造に向けた可能性</a:t>
            </a:r>
            <a:endParaRPr kumimoji="1" lang="ja-JP" altLang="en-US" dirty="0"/>
          </a:p>
        </p:txBody>
      </p:sp>
      <p:sp>
        <p:nvSpPr>
          <p:cNvPr id="68" name="テキスト プレースホルダー 7"/>
          <p:cNvSpPr>
            <a:spLocks noGrp="1"/>
          </p:cNvSpPr>
          <p:nvPr>
            <p:ph type="body" sz="quarter" idx="17"/>
          </p:nvPr>
        </p:nvSpPr>
        <p:spPr>
          <a:xfrm>
            <a:off x="200025" y="548680"/>
            <a:ext cx="9505950" cy="1603104"/>
          </a:xfrm>
        </p:spPr>
        <p:txBody>
          <a:bodyPr lIns="180000" rIns="180000"/>
          <a:lstStyle/>
          <a:p>
            <a:r>
              <a:rPr kumimoji="1" lang="ja-JP" altLang="en-US" dirty="0" smtClean="0"/>
              <a:t>「大企業牽引モデル」も「複層化したバリューチェーンモデル」も</a:t>
            </a:r>
            <a:r>
              <a:rPr kumimoji="1" lang="ja-JP" altLang="en-US" b="1" u="sng" dirty="0" smtClean="0"/>
              <a:t>それぞれの強み・特徴を活かした新たな価値創造の可能性</a:t>
            </a:r>
            <a:r>
              <a:rPr kumimoji="1" lang="ja-JP" altLang="en-US" dirty="0" smtClean="0"/>
              <a:t>がある。</a:t>
            </a:r>
          </a:p>
          <a:p>
            <a:r>
              <a:rPr kumimoji="1" lang="ja-JP" altLang="en-US" dirty="0" smtClean="0"/>
              <a:t>①</a:t>
            </a:r>
            <a:r>
              <a:rPr kumimoji="1" lang="ja-JP" altLang="en-US" b="1" u="sng" dirty="0" smtClean="0"/>
              <a:t>企業間連携</a:t>
            </a:r>
            <a:r>
              <a:rPr kumimoji="1" lang="ja-JP" altLang="en-US" dirty="0" smtClean="0"/>
              <a:t>（オープンイノベーション等）、②</a:t>
            </a:r>
            <a:r>
              <a:rPr kumimoji="1" lang="en-US" altLang="ja-JP" b="1" u="sng" dirty="0" smtClean="0"/>
              <a:t>IT</a:t>
            </a:r>
            <a:r>
              <a:rPr kumimoji="1" lang="ja-JP" altLang="en-US" b="1" u="sng" dirty="0" smtClean="0"/>
              <a:t>実装</a:t>
            </a:r>
            <a:r>
              <a:rPr kumimoji="1" lang="ja-JP" altLang="en-US" dirty="0" smtClean="0"/>
              <a:t>（共通</a:t>
            </a:r>
            <a:r>
              <a:rPr kumimoji="1" lang="en-US" altLang="ja-JP" dirty="0" smtClean="0"/>
              <a:t>EDI</a:t>
            </a:r>
            <a:r>
              <a:rPr kumimoji="1" lang="ja-JP" altLang="en-US" dirty="0" smtClean="0"/>
              <a:t>の構築、データの相互利用）、③</a:t>
            </a:r>
            <a:r>
              <a:rPr kumimoji="1" lang="ja-JP" altLang="en-US" b="1" u="sng" dirty="0" smtClean="0"/>
              <a:t>人材マッチング</a:t>
            </a:r>
            <a:r>
              <a:rPr kumimoji="1" lang="ja-JP" altLang="en-US" dirty="0" smtClean="0"/>
              <a:t>　等が新しい価値創造の鍵。</a:t>
            </a:r>
            <a:endParaRPr kumimoji="1" lang="en-US" altLang="ja-JP" dirty="0" smtClean="0"/>
          </a:p>
        </p:txBody>
      </p:sp>
      <p:grpSp>
        <p:nvGrpSpPr>
          <p:cNvPr id="70" name="グループ化 69"/>
          <p:cNvGrpSpPr/>
          <p:nvPr/>
        </p:nvGrpSpPr>
        <p:grpSpPr>
          <a:xfrm>
            <a:off x="188057" y="2558187"/>
            <a:ext cx="9517917" cy="654789"/>
            <a:chOff x="188057" y="836712"/>
            <a:chExt cx="9517917" cy="654789"/>
          </a:xfrm>
        </p:grpSpPr>
        <p:sp>
          <p:nvSpPr>
            <p:cNvPr id="71" name="正方形/長方形 70"/>
            <p:cNvSpPr/>
            <p:nvPr/>
          </p:nvSpPr>
          <p:spPr bwMode="auto">
            <a:xfrm>
              <a:off x="5018152" y="836712"/>
              <a:ext cx="4687822" cy="654789"/>
            </a:xfrm>
            <a:prstGeom prst="rect">
              <a:avLst/>
            </a:prstGeom>
            <a:solidFill>
              <a:schemeClr val="accent5">
                <a:lumMod val="40000"/>
                <a:lumOff val="60000"/>
              </a:schemeClr>
            </a:solidFill>
            <a:ln w="12700">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72" name="正方形/長方形 71"/>
            <p:cNvSpPr/>
            <p:nvPr/>
          </p:nvSpPr>
          <p:spPr bwMode="auto">
            <a:xfrm>
              <a:off x="188057" y="836712"/>
              <a:ext cx="4765165" cy="654789"/>
            </a:xfrm>
            <a:prstGeom prst="rect">
              <a:avLst/>
            </a:prstGeom>
            <a:ln w="12700">
              <a:headEnd/>
              <a:tailEnd/>
            </a:ln>
            <a:extLst/>
          </p:spPr>
          <p:style>
            <a:lnRef idx="1">
              <a:schemeClr val="accent6"/>
            </a:lnRef>
            <a:fillRef idx="2">
              <a:schemeClr val="accent6"/>
            </a:fillRef>
            <a:effectRef idx="1">
              <a:schemeClr val="accent6"/>
            </a:effectRef>
            <a:fontRef idx="minor">
              <a:schemeClr val="dk1"/>
            </a:fontRef>
          </p:style>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73" name="フローチャート: 結合子 72"/>
            <p:cNvSpPr/>
            <p:nvPr/>
          </p:nvSpPr>
          <p:spPr bwMode="auto">
            <a:xfrm>
              <a:off x="5097016" y="883198"/>
              <a:ext cx="576064" cy="558821"/>
            </a:xfrm>
            <a:prstGeom prst="flowChartConnector">
              <a:avLst/>
            </a:prstGeom>
            <a:solidFill>
              <a:schemeClr val="accent5">
                <a:lumMod val="75000"/>
              </a:schemeClr>
            </a:solidFill>
            <a:ln w="9525">
              <a:solidFill>
                <a:schemeClr val="accent5">
                  <a:lumMod val="75000"/>
                </a:schemeClr>
              </a:solidFill>
              <a:miter lim="800000"/>
              <a:headEnd/>
              <a:tailEnd/>
            </a:ln>
            <a:effectLst/>
            <a:extLst/>
          </p:spPr>
          <p:txBody>
            <a:bodyPr wrap="none" rtlCol="0" anchor="ctr"/>
            <a:lstStyle/>
            <a:p>
              <a:pPr algn="l"/>
              <a:r>
                <a:rPr kumimoji="0" lang="ja-JP" altLang="en-US" sz="1800" b="1" dirty="0" smtClean="0">
                  <a:solidFill>
                    <a:schemeClr val="bg1">
                      <a:lumMod val="95000"/>
                    </a:schemeClr>
                  </a:solidFill>
                  <a:latin typeface="Meiryo UI" panose="020B0604030504040204" pitchFamily="50" charset="-128"/>
                  <a:ea typeface="Meiryo UI" panose="020B0604030504040204" pitchFamily="50" charset="-128"/>
                </a:rPr>
                <a:t>２</a:t>
              </a:r>
            </a:p>
          </p:txBody>
        </p:sp>
        <p:grpSp>
          <p:nvGrpSpPr>
            <p:cNvPr id="74" name="グループ化 73"/>
            <p:cNvGrpSpPr/>
            <p:nvPr/>
          </p:nvGrpSpPr>
          <p:grpSpPr>
            <a:xfrm>
              <a:off x="272480" y="883198"/>
              <a:ext cx="576064" cy="558821"/>
              <a:chOff x="272480" y="668052"/>
              <a:chExt cx="576064" cy="551602"/>
            </a:xfrm>
          </p:grpSpPr>
          <p:sp>
            <p:nvSpPr>
              <p:cNvPr id="78" name="フローチャート: 結合子 77"/>
              <p:cNvSpPr/>
              <p:nvPr/>
            </p:nvSpPr>
            <p:spPr bwMode="auto">
              <a:xfrm>
                <a:off x="272480" y="668052"/>
                <a:ext cx="576064" cy="551602"/>
              </a:xfrm>
              <a:prstGeom prst="flowChartConnector">
                <a:avLst/>
              </a:prstGeom>
              <a:solidFill>
                <a:schemeClr val="accent6">
                  <a:lumMod val="75000"/>
                </a:schemeClr>
              </a:solidFill>
              <a:ln w="9525">
                <a:solidFill>
                  <a:schemeClr val="accent6">
                    <a:lumMod val="75000"/>
                  </a:schemeClr>
                </a:solidFill>
                <a:miter lim="800000"/>
                <a:headEnd/>
                <a:tailEnd/>
              </a:ln>
              <a:effectLst/>
              <a:extLst/>
            </p:spPr>
            <p:txBody>
              <a:bodyPr wrap="none" rtlCol="0" anchor="ctr"/>
              <a:lstStyle/>
              <a:p>
                <a:pPr algn="l"/>
                <a:r>
                  <a:rPr kumimoji="0" lang="ja-JP" altLang="en-US" sz="1800" b="1" dirty="0" smtClean="0">
                    <a:solidFill>
                      <a:schemeClr val="bg1">
                        <a:lumMod val="95000"/>
                      </a:schemeClr>
                    </a:solidFill>
                    <a:latin typeface="Meiryo UI" panose="020B0604030504040204" pitchFamily="50" charset="-128"/>
                    <a:ea typeface="Meiryo UI" panose="020B0604030504040204" pitchFamily="50" charset="-128"/>
                  </a:rPr>
                  <a:t>１</a:t>
                </a:r>
              </a:p>
            </p:txBody>
          </p:sp>
          <p:sp>
            <p:nvSpPr>
              <p:cNvPr id="79" name="円形吹き出し 78"/>
              <p:cNvSpPr/>
              <p:nvPr/>
            </p:nvSpPr>
            <p:spPr bwMode="auto">
              <a:xfrm rot="15091989">
                <a:off x="334571" y="726752"/>
                <a:ext cx="455290" cy="458887"/>
              </a:xfrm>
              <a:prstGeom prst="wedgeEllipseCallout">
                <a:avLst>
                  <a:gd name="adj1" fmla="val -18807"/>
                  <a:gd name="adj2" fmla="val 72491"/>
                </a:avLst>
              </a:prstGeom>
              <a:noFill/>
              <a:ln w="28575">
                <a:solidFill>
                  <a:schemeClr val="bg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grpSp>
        <p:sp>
          <p:nvSpPr>
            <p:cNvPr id="75" name="円形吹き出し 74"/>
            <p:cNvSpPr/>
            <p:nvPr/>
          </p:nvSpPr>
          <p:spPr bwMode="auto">
            <a:xfrm rot="15091989">
              <a:off x="5152720" y="935162"/>
              <a:ext cx="461249" cy="458887"/>
            </a:xfrm>
            <a:prstGeom prst="wedgeEllipseCallout">
              <a:avLst>
                <a:gd name="adj1" fmla="val -18807"/>
                <a:gd name="adj2" fmla="val 72491"/>
              </a:avLst>
            </a:prstGeom>
            <a:noFill/>
            <a:ln w="28575">
              <a:solidFill>
                <a:schemeClr val="bg1"/>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945788" y="956121"/>
              <a:ext cx="3784764" cy="405346"/>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大企業牽引モデル</a:t>
              </a:r>
            </a:p>
          </p:txBody>
        </p:sp>
        <p:sp>
          <p:nvSpPr>
            <p:cNvPr id="77" name="テキスト ボックス 76"/>
            <p:cNvSpPr txBox="1"/>
            <p:nvPr/>
          </p:nvSpPr>
          <p:spPr>
            <a:xfrm>
              <a:off x="5725659" y="963027"/>
              <a:ext cx="3784764" cy="405346"/>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複層化したバリューチェーン</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モデル</a:t>
              </a:r>
            </a:p>
          </p:txBody>
        </p:sp>
      </p:grpSp>
    </p:spTree>
    <p:extLst>
      <p:ext uri="{BB962C8B-B14F-4D97-AF65-F5344CB8AC3E}">
        <p14:creationId xmlns:p14="http://schemas.microsoft.com/office/powerpoint/2010/main" val="371521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068105" y="4736067"/>
            <a:ext cx="5733759" cy="1895770"/>
          </a:xfrm>
          <a:prstGeom prst="rect">
            <a:avLst/>
          </a:prstGeom>
        </p:spPr>
      </p:pic>
      <p:sp>
        <p:nvSpPr>
          <p:cNvPr id="4" name="タイトル 2"/>
          <p:cNvSpPr txBox="1">
            <a:spLocks/>
          </p:cNvSpPr>
          <p:nvPr/>
        </p:nvSpPr>
        <p:spPr>
          <a:xfrm>
            <a:off x="178750" y="16154"/>
            <a:ext cx="9505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ctr" defTabSz="914400" rtl="0" eaLnBrk="1" latinLnBrk="0" hangingPunct="1">
              <a:spcBef>
                <a:spcPct val="0"/>
              </a:spcBef>
              <a:buNone/>
              <a:defRPr kumimoji="1" lang="ja-JP" altLang="en-US" sz="3600" b="1" kern="1200" dirty="0">
                <a:solidFill>
                  <a:schemeClr val="tx1"/>
                </a:solidFill>
                <a:latin typeface="Meiryo UI" pitchFamily="50" charset="-128"/>
                <a:ea typeface="Meiryo UI" pitchFamily="50" charset="-128"/>
                <a:cs typeface="Meiryo UI" pitchFamily="50" charset="-128"/>
              </a:defRPr>
            </a:lvl1pPr>
          </a:lstStyle>
          <a:p>
            <a:pPr algn="l"/>
            <a:r>
              <a:rPr lang="ja-JP" altLang="en-US" sz="2400" dirty="0" smtClean="0"/>
              <a:t>強靱化・高度化に向けた連携の促進</a:t>
            </a:r>
            <a:endParaRPr lang="ja-JP" altLang="en-US" sz="2400" dirty="0"/>
          </a:p>
        </p:txBody>
      </p:sp>
      <p:sp>
        <p:nvSpPr>
          <p:cNvPr id="5" name="テキスト ボックス 4"/>
          <p:cNvSpPr txBox="1"/>
          <p:nvPr/>
        </p:nvSpPr>
        <p:spPr>
          <a:xfrm>
            <a:off x="40826" y="396423"/>
            <a:ext cx="9829293" cy="2108269"/>
          </a:xfrm>
          <a:prstGeom prst="rect">
            <a:avLst/>
          </a:prstGeom>
          <a:solidFill>
            <a:srgbClr val="99D6EC"/>
          </a:solidFill>
          <a:ln>
            <a:noFill/>
          </a:ln>
        </p:spPr>
        <p:txBody>
          <a:bodyPr wrap="square" rtlCol="0">
            <a:spAutoFit/>
          </a:bodyPr>
          <a:lstStyle/>
          <a:p>
            <a:pPr marL="285750" indent="-285750" algn="just">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中小企業では、大企業と比較して、「テレワーク」、「電子</a:t>
            </a:r>
            <a:r>
              <a:rPr lang="ja-JP" altLang="en-US" dirty="0">
                <a:latin typeface="Meiryo UI" panose="020B0604030504040204" pitchFamily="50" charset="-128"/>
                <a:ea typeface="Meiryo UI" panose="020B0604030504040204" pitchFamily="50" charset="-128"/>
                <a:cs typeface="Meiryo UI" panose="020B0604030504040204" pitchFamily="50" charset="-128"/>
              </a:rPr>
              <a:t>文書での商取引や受発注情報管理（</a:t>
            </a:r>
            <a:r>
              <a:rPr lang="en-US" altLang="ja-JP" dirty="0">
                <a:latin typeface="Meiryo UI" panose="020B0604030504040204" pitchFamily="50" charset="-128"/>
                <a:ea typeface="Meiryo UI" panose="020B0604030504040204" pitchFamily="50" charset="-128"/>
                <a:cs typeface="Meiryo UI" panose="020B0604030504040204" pitchFamily="50" charset="-128"/>
              </a:rPr>
              <a:t>EDI</a:t>
            </a:r>
            <a:r>
              <a:rPr lang="ja-JP" altLang="en-US" dirty="0">
                <a:latin typeface="Meiryo UI" panose="020B0604030504040204" pitchFamily="50" charset="-128"/>
                <a:ea typeface="Meiryo UI" panose="020B0604030504040204" pitchFamily="50" charset="-128"/>
                <a:cs typeface="Meiryo UI" panose="020B0604030504040204" pitchFamily="50" charset="-128"/>
              </a:rPr>
              <a:t>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）」等業務上のデジタル技術実装に遅れ。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spcAft>
                <a:spcPts val="600"/>
              </a:spcAft>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「テレワークに必要な</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システムが整っていない」、「個別の大企業の取引システムの仕様は、他の仕様との相互の連携を前提としていないため、対応に必要な投資コストが負担となる」等が原因。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36195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今回の新型感染症の拡大を契機として、大企業の協力の下、テレワークの導入や、サプライチェーン全体への共通</a:t>
            </a:r>
            <a:r>
              <a:rPr lang="en-US" altLang="ja-JP" dirty="0">
                <a:latin typeface="Meiryo UI" panose="020B0604030504040204" pitchFamily="50" charset="-128"/>
                <a:ea typeface="Meiryo UI" panose="020B0604030504040204" pitchFamily="50" charset="-128"/>
                <a:cs typeface="Meiryo UI" panose="020B0604030504040204" pitchFamily="50" charset="-128"/>
              </a:rPr>
              <a:t>EDI</a:t>
            </a:r>
            <a:r>
              <a:rPr lang="ja-JP" altLang="en-US" dirty="0">
                <a:latin typeface="Meiryo UI" panose="020B0604030504040204" pitchFamily="50" charset="-128"/>
                <a:ea typeface="Meiryo UI" panose="020B0604030504040204" pitchFamily="50" charset="-128"/>
                <a:cs typeface="Meiryo UI" panose="020B0604030504040204" pitchFamily="50" charset="-128"/>
              </a:rPr>
              <a:t>や金融</a:t>
            </a:r>
            <a:r>
              <a:rPr lang="en-US" altLang="ja-JP" dirty="0">
                <a:latin typeface="Meiryo UI" panose="020B0604030504040204" pitchFamily="50" charset="-128"/>
                <a:ea typeface="Meiryo UI" panose="020B0604030504040204" pitchFamily="50" charset="-128"/>
                <a:cs typeface="Meiryo UI" panose="020B0604030504040204" pitchFamily="50" charset="-128"/>
              </a:rPr>
              <a:t>EDI</a:t>
            </a:r>
            <a:r>
              <a:rPr lang="ja-JP" altLang="en-US" dirty="0">
                <a:latin typeface="Meiryo UI" panose="020B0604030504040204" pitchFamily="50" charset="-128"/>
                <a:ea typeface="Meiryo UI" panose="020B0604030504040204" pitchFamily="50" charset="-128"/>
                <a:cs typeface="Meiryo UI" panose="020B0604030504040204" pitchFamily="50" charset="-128"/>
              </a:rPr>
              <a:t>の導入等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、高度化</a:t>
            </a:r>
            <a:r>
              <a:rPr lang="ja-JP" altLang="en-US" dirty="0">
                <a:latin typeface="Meiryo UI" panose="020B0604030504040204" pitchFamily="50" charset="-128"/>
                <a:ea typeface="Meiryo UI" panose="020B0604030504040204" pitchFamily="50" charset="-128"/>
                <a:cs typeface="Meiryo UI" panose="020B0604030504040204" pitchFamily="50" charset="-128"/>
              </a:rPr>
              <a:t>への取組を加速し、付加価値向上・生産性向上につなげていく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36434" y="4802821"/>
            <a:ext cx="4054170" cy="276999"/>
          </a:xfrm>
          <a:prstGeom prst="rect">
            <a:avLst/>
          </a:prstGeom>
          <a:noFill/>
          <a:ln>
            <a:noFill/>
          </a:ln>
        </p:spPr>
        <p:txBody>
          <a:bodyPr wrap="square" rtlCol="0">
            <a:spAutoFit/>
          </a:bodyPr>
          <a:lstStyle/>
          <a:p>
            <a:pPr marL="180975" indent="-180975" algn="ctr">
              <a:spcAft>
                <a:spcPts val="600"/>
              </a:spcAf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＜企業規模別・</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EDI</a:t>
            </a:r>
            <a:r>
              <a:rPr lang="ja-JP" altLang="en-US" sz="1200" b="1" dirty="0" err="1" smtClean="0">
                <a:latin typeface="Meiryo UI" panose="020B0604030504040204" pitchFamily="50" charset="-128"/>
                <a:ea typeface="Meiryo UI" panose="020B0604030504040204" pitchFamily="50" charset="-128"/>
                <a:cs typeface="Meiryo UI" panose="020B0604030504040204" pitchFamily="50" charset="-128"/>
              </a:rPr>
              <a:t>の利</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活用状況＞</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190604" y="4830196"/>
            <a:ext cx="3364125" cy="276999"/>
          </a:xfrm>
          <a:prstGeom prst="rect">
            <a:avLst/>
          </a:prstGeom>
          <a:noFill/>
          <a:ln>
            <a:noFill/>
          </a:ln>
        </p:spPr>
        <p:txBody>
          <a:bodyPr wrap="square" rtlCol="0">
            <a:spAutoFit/>
          </a:bodyPr>
          <a:lstStyle/>
          <a:p>
            <a:pPr marL="180975" indent="-180975" algn="ctr">
              <a:spcAft>
                <a:spcPts val="600"/>
              </a:spcAf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小企業取引の層別特徴と課題＞</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nvPr>
        </p:nvGraphicFramePr>
        <p:xfrm>
          <a:off x="258934" y="2656895"/>
          <a:ext cx="3809171" cy="1958129"/>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1"/>
          <p:cNvSpPr txBox="1"/>
          <p:nvPr/>
        </p:nvSpPr>
        <p:spPr>
          <a:xfrm>
            <a:off x="206920" y="2524014"/>
            <a:ext cx="616590" cy="12645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smtClean="0"/>
              <a:t>（％）</a:t>
            </a:r>
            <a:endParaRPr lang="ja-JP" altLang="en-US" sz="700" dirty="0"/>
          </a:p>
        </p:txBody>
      </p:sp>
      <p:sp>
        <p:nvSpPr>
          <p:cNvPr id="11" name="テキスト ボックス 10"/>
          <p:cNvSpPr txBox="1"/>
          <p:nvPr/>
        </p:nvSpPr>
        <p:spPr>
          <a:xfrm>
            <a:off x="210694" y="4547353"/>
            <a:ext cx="2608406"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年通信利用動向調査」より作成</a:t>
            </a:r>
          </a:p>
        </p:txBody>
      </p:sp>
      <p:pic>
        <p:nvPicPr>
          <p:cNvPr id="12" name="図 11"/>
          <p:cNvPicPr>
            <a:picLocks noChangeAspect="1"/>
          </p:cNvPicPr>
          <p:nvPr/>
        </p:nvPicPr>
        <p:blipFill rotWithShape="1">
          <a:blip r:embed="rId4"/>
          <a:srcRect l="1412" t="10658" b="1621"/>
          <a:stretch/>
        </p:blipFill>
        <p:spPr>
          <a:xfrm>
            <a:off x="3936404" y="2714651"/>
            <a:ext cx="5728161" cy="1805112"/>
          </a:xfrm>
          <a:prstGeom prst="rect">
            <a:avLst/>
          </a:prstGeom>
          <a:ln>
            <a:noFill/>
          </a:ln>
        </p:spPr>
      </p:pic>
      <p:graphicFrame>
        <p:nvGraphicFramePr>
          <p:cNvPr id="14" name="グラフ 13"/>
          <p:cNvGraphicFramePr>
            <a:graphicFrameLocks/>
          </p:cNvGraphicFramePr>
          <p:nvPr>
            <p:extLst/>
          </p:nvPr>
        </p:nvGraphicFramePr>
        <p:xfrm>
          <a:off x="280417" y="4941320"/>
          <a:ext cx="3572982" cy="1762810"/>
        </p:xfrm>
        <a:graphic>
          <a:graphicData uri="http://schemas.openxmlformats.org/drawingml/2006/chart">
            <c:chart xmlns:c="http://schemas.openxmlformats.org/drawingml/2006/chart" xmlns:r="http://schemas.openxmlformats.org/officeDocument/2006/relationships" r:id="rId5"/>
          </a:graphicData>
        </a:graphic>
      </p:graphicFrame>
      <p:sp>
        <p:nvSpPr>
          <p:cNvPr id="20" name="テキスト ボックス 19"/>
          <p:cNvSpPr txBox="1"/>
          <p:nvPr/>
        </p:nvSpPr>
        <p:spPr>
          <a:xfrm>
            <a:off x="408013" y="2489128"/>
            <a:ext cx="3528392" cy="276999"/>
          </a:xfrm>
          <a:prstGeom prst="rect">
            <a:avLst/>
          </a:prstGeom>
          <a:noFill/>
          <a:ln>
            <a:noFill/>
          </a:ln>
        </p:spPr>
        <p:txBody>
          <a:bodyPr wrap="square" rtlCol="0">
            <a:spAutoFit/>
          </a:bodyPr>
          <a:lstStyle/>
          <a:p>
            <a:pPr marL="180975" indent="-180975" algn="ctr">
              <a:spcAft>
                <a:spcPts val="600"/>
              </a:spcAf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＜企業規模別・テレワークの導入状況＞</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139066" y="2496910"/>
            <a:ext cx="3528392" cy="276999"/>
          </a:xfrm>
          <a:prstGeom prst="rect">
            <a:avLst/>
          </a:prstGeom>
          <a:noFill/>
          <a:ln>
            <a:noFill/>
          </a:ln>
        </p:spPr>
        <p:txBody>
          <a:bodyPr wrap="square" rtlCol="0">
            <a:spAutoFit/>
          </a:bodyPr>
          <a:lstStyle/>
          <a:p>
            <a:pPr marL="180975" indent="-180975" algn="ctr">
              <a:spcAft>
                <a:spcPts val="600"/>
              </a:spcAf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＜在宅勤務・テレワークを導入しない企業の声＞</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991984" y="4492779"/>
            <a:ext cx="388600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）大阪商工会議所「新型コロナウイルス感染症への企業の対応に関する緊急調査」</a:t>
            </a:r>
            <a:endPar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23140" y="6642556"/>
            <a:ext cx="4480714" cy="215444"/>
          </a:xfrm>
          <a:prstGeom prst="rect">
            <a:avLst/>
          </a:prstGeom>
        </p:spPr>
        <p:txBody>
          <a:bodyPr wrap="none">
            <a:spAutoFit/>
          </a:bodyPr>
          <a:lstStyle/>
          <a:p>
            <a:r>
              <a:rPr lang="ja-JP" altLang="en-US" sz="800" dirty="0" smtClean="0">
                <a:latin typeface="MS-Mincho"/>
              </a:rPr>
              <a:t>（出典）</a:t>
            </a:r>
            <a:r>
              <a:rPr lang="zh-TW" altLang="en-US" sz="800" dirty="0" smtClean="0">
                <a:latin typeface="MS-Mincho"/>
              </a:rPr>
              <a:t>全国</a:t>
            </a:r>
            <a:r>
              <a:rPr lang="zh-TW" altLang="en-US" sz="800" dirty="0">
                <a:latin typeface="MS-Mincho"/>
              </a:rPr>
              <a:t>中小企業取引振興</a:t>
            </a:r>
            <a:r>
              <a:rPr lang="zh-TW" altLang="en-US" sz="800" dirty="0" smtClean="0">
                <a:latin typeface="MS-Mincho"/>
              </a:rPr>
              <a:t>協会</a:t>
            </a:r>
            <a:r>
              <a:rPr lang="ja-JP" altLang="en-US" sz="800" dirty="0" smtClean="0">
                <a:latin typeface="MS-Mincho"/>
              </a:rPr>
              <a:t>「</a:t>
            </a:r>
            <a:r>
              <a:rPr lang="ja-JP" altLang="en-US" sz="800" dirty="0"/>
              <a:t>規模別・業種別の中小企業の経営課題に関する</a:t>
            </a:r>
            <a:r>
              <a:rPr lang="ja-JP" altLang="en-US" sz="800" dirty="0" smtClean="0"/>
              <a:t>調査」より作成</a:t>
            </a:r>
            <a:endParaRPr lang="ja-JP" altLang="en-US" sz="800" dirty="0"/>
          </a:p>
        </p:txBody>
      </p:sp>
      <p:sp>
        <p:nvSpPr>
          <p:cNvPr id="8" name="正方形/長方形 7"/>
          <p:cNvSpPr/>
          <p:nvPr/>
        </p:nvSpPr>
        <p:spPr>
          <a:xfrm>
            <a:off x="4501556" y="6638587"/>
            <a:ext cx="4915939" cy="215444"/>
          </a:xfrm>
          <a:prstGeom prst="rect">
            <a:avLst/>
          </a:prstGeom>
        </p:spPr>
        <p:txBody>
          <a:bodyPr wrap="square">
            <a:spAutoFit/>
          </a:bodyPr>
          <a:lstStyle/>
          <a:p>
            <a:r>
              <a:rPr lang="ja-JP" altLang="en-US" sz="800" dirty="0" smtClean="0">
                <a:latin typeface="MS-Mincho"/>
              </a:rPr>
              <a:t>（出典）</a:t>
            </a:r>
            <a:r>
              <a:rPr lang="en-US" altLang="ja-JP" sz="800" dirty="0">
                <a:latin typeface="MS-Mincho"/>
              </a:rPr>
              <a:t>NTT </a:t>
            </a:r>
            <a:r>
              <a:rPr lang="ja-JP" altLang="en-US" sz="800" dirty="0">
                <a:latin typeface="MS-Mincho"/>
              </a:rPr>
              <a:t>データ経営研究所「</a:t>
            </a:r>
            <a:r>
              <a:rPr lang="ja-JP" altLang="en-US" sz="800" dirty="0" smtClean="0">
                <a:latin typeface="MS-Mincho"/>
              </a:rPr>
              <a:t>平成２９年度中</a:t>
            </a:r>
            <a:r>
              <a:rPr lang="ja-JP" altLang="en-US" sz="800" dirty="0">
                <a:latin typeface="MS-Mincho"/>
              </a:rPr>
              <a:t>小企業・小規模事業者決済情報管理支援</a:t>
            </a:r>
            <a:r>
              <a:rPr lang="ja-JP" altLang="en-US" sz="800" dirty="0" smtClean="0">
                <a:latin typeface="MS-Mincho"/>
              </a:rPr>
              <a:t>事業調査報告書」</a:t>
            </a:r>
            <a:endParaRPr lang="ja-JP" altLang="en-US" sz="800" dirty="0"/>
          </a:p>
        </p:txBody>
      </p:sp>
      <p:sp>
        <p:nvSpPr>
          <p:cNvPr id="17" name="スライド番号プレースホルダー 3"/>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18</a:t>
            </a:fld>
            <a:endParaRPr kumimoji="1" lang="ja-JP" altLang="en-US"/>
          </a:p>
        </p:txBody>
      </p:sp>
    </p:spTree>
    <p:extLst>
      <p:ext uri="{BB962C8B-B14F-4D97-AF65-F5344CB8AC3E}">
        <p14:creationId xmlns:p14="http://schemas.microsoft.com/office/powerpoint/2010/main" val="36832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7"/>
          </p:nvPr>
        </p:nvSpPr>
        <p:spPr>
          <a:xfrm>
            <a:off x="56456" y="476672"/>
            <a:ext cx="9828000" cy="2033991"/>
          </a:xfrm>
          <a:solidFill>
            <a:srgbClr val="99D6EC"/>
          </a:solidFill>
        </p:spPr>
        <p:txBody>
          <a:bodyPr/>
          <a:lstStyle/>
          <a:p>
            <a:pPr>
              <a:spcAft>
                <a:spcPts val="0"/>
              </a:spcAft>
              <a:buClr>
                <a:schemeClr val="tx2"/>
              </a:buClr>
            </a:pPr>
            <a:r>
              <a:rPr lang="ja-JP" altLang="en-US" sz="1800" dirty="0"/>
              <a:t>感染症の影響を乗り越えるため、大企業</a:t>
            </a:r>
            <a:r>
              <a:rPr lang="ja-JP" altLang="en-US" sz="1800" dirty="0" smtClean="0"/>
              <a:t>とのパートナーシップの下、中小企業への「取引条件のしわ寄せ」を防ぐとともに、事業継続に向け、テレワーク導入、サプライチェーン全体での</a:t>
            </a:r>
            <a:r>
              <a:rPr lang="en-US" altLang="ja-JP" sz="1800" dirty="0" smtClean="0"/>
              <a:t>EDI</a:t>
            </a:r>
            <a:r>
              <a:rPr lang="ja-JP" altLang="en-US" sz="1800" dirty="0" smtClean="0"/>
              <a:t>化が必要。</a:t>
            </a:r>
          </a:p>
          <a:p>
            <a:pPr>
              <a:spcAft>
                <a:spcPts val="0"/>
              </a:spcAft>
              <a:buClr>
                <a:schemeClr val="tx2"/>
              </a:buClr>
            </a:pPr>
            <a:r>
              <a:rPr lang="ja-JP" altLang="en-US" sz="1800" dirty="0" smtClean="0"/>
              <a:t>他方、大企業との連携による社会課題の解決や、地域コミュニティへの貢献など、中小企業の強みを活かした新たな動きも現れ始めている。</a:t>
            </a:r>
          </a:p>
          <a:p>
            <a:pPr>
              <a:spcAft>
                <a:spcPts val="0"/>
              </a:spcAft>
              <a:buClr>
                <a:schemeClr val="tx2"/>
              </a:buClr>
            </a:pPr>
            <a:r>
              <a:rPr lang="ja-JP" altLang="en-US" sz="1800" dirty="0" smtClean="0"/>
              <a:t>感染症克服後に、日本経済を成長軌道に復帰させるとともに、地域社会を維持するためには、このような動きを後押ししていくことが必要。</a:t>
            </a:r>
            <a:endParaRPr lang="ja-JP" altLang="en-US" sz="1800" dirty="0"/>
          </a:p>
        </p:txBody>
      </p:sp>
      <p:sp>
        <p:nvSpPr>
          <p:cNvPr id="10" name="タイトル 2"/>
          <p:cNvSpPr txBox="1">
            <a:spLocks/>
          </p:cNvSpPr>
          <p:nvPr/>
        </p:nvSpPr>
        <p:spPr>
          <a:xfrm>
            <a:off x="200471" y="-26223"/>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新型コロナウイルス感染症下におけるパートナーシップの重要性</a:t>
            </a:r>
            <a:endParaRPr lang="ja-JP" altLang="en-US" dirty="0"/>
          </a:p>
        </p:txBody>
      </p:sp>
      <p:sp>
        <p:nvSpPr>
          <p:cNvPr id="4" name="テキスト ボックス 3"/>
          <p:cNvSpPr txBox="1"/>
          <p:nvPr/>
        </p:nvSpPr>
        <p:spPr>
          <a:xfrm>
            <a:off x="272480" y="2627620"/>
            <a:ext cx="4320480" cy="369332"/>
          </a:xfrm>
          <a:prstGeom prst="rect">
            <a:avLst/>
          </a:prstGeom>
          <a:noFill/>
        </p:spPr>
        <p:txBody>
          <a:bodyPr wrap="square" rtlCol="0">
            <a:spAutoFit/>
          </a:bodyPr>
          <a:lstStyle/>
          <a:p>
            <a:pPr algn="ct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大企業の協力による中小企業の弱みの補完</a:t>
            </a:r>
          </a:p>
        </p:txBody>
      </p:sp>
      <p:sp>
        <p:nvSpPr>
          <p:cNvPr id="5" name="テキスト ボックス 4"/>
          <p:cNvSpPr txBox="1"/>
          <p:nvPr/>
        </p:nvSpPr>
        <p:spPr>
          <a:xfrm>
            <a:off x="2576984" y="3088415"/>
            <a:ext cx="2232000" cy="36394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テレワークの遅れ</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事業継続には、中小企業の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実装が不可欠。</a:t>
            </a:r>
          </a:p>
          <a:p>
            <a:pPr marL="90488" indent="-90488"/>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・中小企業ではテレワークの導入が進まず。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感染症拡大を防ぐため「在宅勤務・リモートワーク」を実施した企業　</a:t>
            </a:r>
          </a:p>
          <a:p>
            <a:pPr marL="90488" indent="-90488"/>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大企業：</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83%</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中小企業：</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51%</a:t>
            </a:r>
          </a:p>
          <a:p>
            <a:pPr marL="90488" indent="-90488"/>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回新型コロナウイルスに関するアンケート調査」　東京商工ﾘｻｰﾁ）</a:t>
            </a:r>
          </a:p>
          <a:p>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・取引先から「紙ベースでの発注」が残り、電子文書による取引（</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EDI</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）の導入もこれから。</a:t>
            </a:r>
          </a:p>
        </p:txBody>
      </p:sp>
      <p:sp>
        <p:nvSpPr>
          <p:cNvPr id="6" name="テキスト ボックス 5"/>
          <p:cNvSpPr txBox="1"/>
          <p:nvPr/>
        </p:nvSpPr>
        <p:spPr>
          <a:xfrm>
            <a:off x="128464" y="3088119"/>
            <a:ext cx="2232248"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取引環境の悪化</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過去も、景気が悪化した際に、「取引条件のしわ寄せ」が強まった。</a:t>
            </a:r>
          </a:p>
          <a:p>
            <a:pPr marL="90488" indent="-90488"/>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・大企業も業況が悪化する中、下請事業者への取引上の配慮に取り組む企業も存在。</a:t>
            </a:r>
          </a:p>
          <a:p>
            <a:pPr marL="90488" indent="-90488"/>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・他方で、</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大企業</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による「取引条件のしわ寄せ</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」の動きも出現。</a:t>
            </a:r>
          </a:p>
        </p:txBody>
      </p:sp>
      <p:sp>
        <p:nvSpPr>
          <p:cNvPr id="12" name="テキスト ボックス 11"/>
          <p:cNvSpPr txBox="1"/>
          <p:nvPr/>
        </p:nvSpPr>
        <p:spPr>
          <a:xfrm>
            <a:off x="5817096" y="1916832"/>
            <a:ext cx="2880320"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3" name="テキスト ボックス 12"/>
          <p:cNvSpPr txBox="1"/>
          <p:nvPr/>
        </p:nvSpPr>
        <p:spPr>
          <a:xfrm>
            <a:off x="5097016" y="3088119"/>
            <a:ext cx="22320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連携による新たな動き</a:t>
            </a:r>
          </a:p>
          <a:p>
            <a:pPr algn="ct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オープンイノベーションにより、感染症克服の必需物資を製造・開発。</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・人工呼吸器メーカー（中小企業）が大手自動車メーカー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Tier1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企業と連携し、量産化。</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・大学、メガネフレームメーカーと町工場が連携し、フルフェイスシールドを開発・量産化。</a:t>
            </a:r>
          </a:p>
        </p:txBody>
      </p:sp>
      <p:sp>
        <p:nvSpPr>
          <p:cNvPr id="15" name="テキスト ボックス 14"/>
          <p:cNvSpPr txBox="1"/>
          <p:nvPr/>
        </p:nvSpPr>
        <p:spPr>
          <a:xfrm>
            <a:off x="7545288" y="3087608"/>
            <a:ext cx="22320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地域を支える中小企業</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コミュニティ機能の維持のため、中小企業が活躍。</a:t>
            </a:r>
          </a:p>
          <a:p>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・学校休校を受け、商店街で「キッズステーション」（託児施設）を設置。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・小規模飲食店向けにモバイルオーダーサービスシステムを開発。</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90488" indent="-90488"/>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・事業再開までの期間限定で、観光・飲食業の従業員を警備会社が雇用。</a:t>
            </a:r>
          </a:p>
        </p:txBody>
      </p:sp>
      <p:sp>
        <p:nvSpPr>
          <p:cNvPr id="17" name="テキスト ボックス 16"/>
          <p:cNvSpPr txBox="1"/>
          <p:nvPr/>
        </p:nvSpPr>
        <p:spPr>
          <a:xfrm>
            <a:off x="5313040" y="2627620"/>
            <a:ext cx="4320480" cy="369332"/>
          </a:xfrm>
          <a:prstGeom prst="rect">
            <a:avLst/>
          </a:prstGeom>
          <a:noFill/>
        </p:spPr>
        <p:txBody>
          <a:bodyPr wrap="square" rtlCol="0">
            <a:spAutoFit/>
          </a:bodyPr>
          <a:lstStyle/>
          <a:p>
            <a:pPr algn="ct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中小企業の強みを活かした新たな動き　</a:t>
            </a: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a:t>
            </a:fld>
            <a:endParaRPr kumimoji="1" lang="ja-JP" altLang="en-US" dirty="0"/>
          </a:p>
        </p:txBody>
      </p:sp>
    </p:spTree>
    <p:extLst>
      <p:ext uri="{BB962C8B-B14F-4D97-AF65-F5344CB8AC3E}">
        <p14:creationId xmlns:p14="http://schemas.microsoft.com/office/powerpoint/2010/main" val="2509115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bwMode="auto">
          <a:xfrm>
            <a:off x="43426" y="5713355"/>
            <a:ext cx="9820224" cy="1016905"/>
          </a:xfrm>
          <a:prstGeom prst="rect">
            <a:avLst/>
          </a:prstGeom>
          <a:solidFill>
            <a:schemeClr val="tx2">
              <a:lumMod val="20000"/>
              <a:lumOff val="80000"/>
            </a:schemeClr>
          </a:solidFill>
          <a:ln w="9525">
            <a:solidFill>
              <a:srgbClr val="B2B2B2"/>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2" name="正方形/長方形 31"/>
          <p:cNvSpPr/>
          <p:nvPr/>
        </p:nvSpPr>
        <p:spPr bwMode="auto">
          <a:xfrm>
            <a:off x="28573" y="4811322"/>
            <a:ext cx="9829747" cy="920521"/>
          </a:xfrm>
          <a:prstGeom prst="rect">
            <a:avLst/>
          </a:prstGeom>
          <a:solidFill>
            <a:schemeClr val="accent5">
              <a:lumMod val="20000"/>
              <a:lumOff val="80000"/>
            </a:schemeClr>
          </a:solidFill>
          <a:ln w="9525">
            <a:solidFill>
              <a:srgbClr val="B2B2B2"/>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8" name="正方形/長方形 27"/>
          <p:cNvSpPr/>
          <p:nvPr/>
        </p:nvSpPr>
        <p:spPr bwMode="auto">
          <a:xfrm>
            <a:off x="43426" y="2034408"/>
            <a:ext cx="9810700" cy="2729041"/>
          </a:xfrm>
          <a:prstGeom prst="rect">
            <a:avLst/>
          </a:prstGeom>
          <a:solidFill>
            <a:schemeClr val="accent3">
              <a:lumMod val="20000"/>
              <a:lumOff val="80000"/>
            </a:schemeClr>
          </a:solidFill>
          <a:ln w="9525">
            <a:solidFill>
              <a:srgbClr val="B2B2B2"/>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 name="タイトル 2"/>
          <p:cNvSpPr txBox="1">
            <a:spLocks/>
          </p:cNvSpPr>
          <p:nvPr/>
        </p:nvSpPr>
        <p:spPr>
          <a:xfrm>
            <a:off x="56009" y="35332"/>
            <a:ext cx="9505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ctr" defTabSz="914400" rtl="0" eaLnBrk="1" latinLnBrk="0" hangingPunct="1">
              <a:spcBef>
                <a:spcPct val="0"/>
              </a:spcBef>
              <a:buNone/>
              <a:defRPr kumimoji="1" lang="ja-JP" altLang="en-US" sz="3600" b="1" kern="1200" dirty="0">
                <a:solidFill>
                  <a:schemeClr val="tx1"/>
                </a:solidFill>
                <a:latin typeface="Meiryo UI" pitchFamily="50" charset="-128"/>
                <a:ea typeface="Meiryo UI" pitchFamily="50" charset="-128"/>
                <a:cs typeface="Meiryo UI" pitchFamily="50" charset="-128"/>
              </a:defRPr>
            </a:lvl1pPr>
          </a:lstStyle>
          <a:p>
            <a:pPr algn="l"/>
            <a:r>
              <a:rPr lang="ja-JP" altLang="en-US" sz="2400" dirty="0" smtClean="0"/>
              <a:t>未来を拓くパートナーシップの構築（取引適正化と強靱化・高度化）</a:t>
            </a:r>
            <a:endParaRPr lang="ja-JP" altLang="en-US" sz="2400" dirty="0"/>
          </a:p>
        </p:txBody>
      </p:sp>
      <p:sp>
        <p:nvSpPr>
          <p:cNvPr id="26" name="テキスト ボックス 25"/>
          <p:cNvSpPr txBox="1"/>
          <p:nvPr/>
        </p:nvSpPr>
        <p:spPr>
          <a:xfrm>
            <a:off x="7623" y="694437"/>
            <a:ext cx="9871645" cy="646331"/>
          </a:xfrm>
          <a:prstGeom prst="rect">
            <a:avLst/>
          </a:prstGeom>
          <a:solidFill>
            <a:srgbClr val="99D6EC"/>
          </a:solidFill>
          <a:ln>
            <a:solidFill>
              <a:schemeClr val="bg1"/>
            </a:solidFill>
          </a:ln>
        </p:spPr>
        <p:txBody>
          <a:bodyPr wrap="square" rtlCol="0">
            <a:spAutoFit/>
          </a:bodyPr>
          <a:lstStyle/>
          <a:p>
            <a:pPr marL="203200" indent="-285750" algn="just">
              <a:buClr>
                <a:schemeClr val="tx2"/>
              </a:buClr>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当面の危機克服と、その後の経済の好循環実現に向け、大企業と中小企業が共に成長できる関係の構築を目指し、サプライチェーン全体の取引適正化と強靱化・高度化を促進する。</a:t>
            </a:r>
          </a:p>
        </p:txBody>
      </p:sp>
      <p:sp>
        <p:nvSpPr>
          <p:cNvPr id="23" name="テキスト ボックス 22"/>
          <p:cNvSpPr txBox="1"/>
          <p:nvPr/>
        </p:nvSpPr>
        <p:spPr>
          <a:xfrm>
            <a:off x="355770" y="5853981"/>
            <a:ext cx="5373488" cy="738664"/>
          </a:xfrm>
          <a:prstGeom prst="rect">
            <a:avLst/>
          </a:prstGeom>
          <a:noFill/>
          <a:ln>
            <a:noFill/>
          </a:ln>
        </p:spPr>
        <p:txBody>
          <a:bodyPr wrap="square" rtlCol="0">
            <a:spAutoFit/>
          </a:bodyPr>
          <a:lstStyle/>
          <a:p>
            <a:pPr marL="180975" indent="-180975"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●親事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業者と下請事業者の望ましい関係を定めた「振興基準」の遵守など、個社による「パートナーシップ構築宣言」を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通じて、中小企業と発注側たる大企業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との価格交渉の協議等を促進。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828368" y="5849619"/>
            <a:ext cx="4020429" cy="738664"/>
          </a:xfrm>
          <a:prstGeom prst="rect">
            <a:avLst/>
          </a:prstGeom>
          <a:noFill/>
          <a:ln>
            <a:noFill/>
          </a:ln>
        </p:spPr>
        <p:txBody>
          <a:bodyPr wrap="square" rtlCol="0">
            <a:spAutoFit/>
          </a:bodyPr>
          <a:lstStyle/>
          <a:p>
            <a:pPr marL="180975" indent="-180975"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●政府の生産性向上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支援策も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活用しながら、大企業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の協力の下、テレワークや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EDI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の導入を始めとする中小企業のデジタル技術実装を進める。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9984" y="1881192"/>
            <a:ext cx="353943" cy="2921937"/>
          </a:xfrm>
          <a:prstGeom prst="rect">
            <a:avLst/>
          </a:prstGeom>
          <a:noFill/>
        </p:spPr>
        <p:txBody>
          <a:bodyPr vert="eaVert"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当面の危機</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克服への課題</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5769" y="2029064"/>
            <a:ext cx="5425739" cy="523220"/>
          </a:xfrm>
          <a:prstGeom prst="rect">
            <a:avLst/>
          </a:prstGeom>
          <a:noFill/>
          <a:ln>
            <a:noFill/>
          </a:ln>
        </p:spPr>
        <p:txBody>
          <a:bodyPr wrap="square" rtlCol="0">
            <a:spAutoFit/>
          </a:bodyPr>
          <a:lstStyle/>
          <a:p>
            <a:pPr marL="180975" indent="-180975" algn="just">
              <a:spcAft>
                <a:spcPts val="6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●過去のリーマンショック等経営環境が極端に悪化した際、取引価格の「しわ寄せ」が強まった経緯があり、その再現を防ぐ必要。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6749" y="4443089"/>
            <a:ext cx="338554" cy="1656000"/>
          </a:xfrm>
          <a:prstGeom prst="rect">
            <a:avLst/>
          </a:prstGeom>
          <a:noFill/>
        </p:spPr>
        <p:txBody>
          <a:bodyPr vert="eaVert" wrap="square" lIns="0" tIns="0" rIns="0" bIns="0"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好循環実現</a:t>
            </a: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への課題</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55769" y="5096774"/>
            <a:ext cx="5425739" cy="523220"/>
          </a:xfrm>
          <a:prstGeom prst="rect">
            <a:avLst/>
          </a:prstGeom>
          <a:noFill/>
          <a:ln>
            <a:noFill/>
          </a:ln>
        </p:spPr>
        <p:txBody>
          <a:bodyPr wrap="square" rtlCol="0">
            <a:spAutoFit/>
          </a:bodyPr>
          <a:lstStyle/>
          <a:p>
            <a:pPr marL="180975" indent="-180975" algn="just">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●労務費等の販売価格への転嫁を進める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取引適正化をサプライチェーン全体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で進め、中小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企業を含め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、雇用・所得環境を改善させていく必要。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357" y="5589998"/>
            <a:ext cx="353943" cy="1295386"/>
          </a:xfrm>
          <a:prstGeom prst="rect">
            <a:avLst/>
          </a:prstGeom>
          <a:noFill/>
        </p:spPr>
        <p:txBody>
          <a:bodyPr vert="eaVert"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取組の方向性</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806193" y="2025467"/>
            <a:ext cx="4042607" cy="738664"/>
          </a:xfrm>
          <a:prstGeom prst="rect">
            <a:avLst/>
          </a:prstGeom>
          <a:ln>
            <a:noFill/>
          </a:ln>
        </p:spPr>
        <p:txBody>
          <a:bodyPr wrap="square">
            <a:spAutoFit/>
          </a:bodyPr>
          <a:lstStyle/>
          <a:p>
            <a:pPr marL="180975" indent="-180975"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企業は、大企業と比較して、テレワーク導入に遅れ。また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受注が残っており、在宅勤務が困難。業務継続への障害を軽減する必要。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06193" y="5089458"/>
            <a:ext cx="4042604" cy="523220"/>
          </a:xfrm>
          <a:prstGeom prst="rect">
            <a:avLst/>
          </a:prstGeom>
          <a:ln>
            <a:noFill/>
          </a:ln>
        </p:spPr>
        <p:txBody>
          <a:bodyPr wrap="square">
            <a:spAutoFit/>
          </a:bodyPr>
          <a:lstStyle/>
          <a:p>
            <a:pPr marL="180975" indent="-180975" algn="just"/>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●サプライチェーン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全体への共通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や金融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の導入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等を加速し、生産性向上につなげていく必要。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1228960487"/>
              </p:ext>
            </p:extLst>
          </p:nvPr>
        </p:nvGraphicFramePr>
        <p:xfrm>
          <a:off x="489328" y="2715455"/>
          <a:ext cx="5239930" cy="2024040"/>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直線コネクタ 21"/>
          <p:cNvCxnSpPr/>
          <p:nvPr/>
        </p:nvCxnSpPr>
        <p:spPr>
          <a:xfrm>
            <a:off x="2482568" y="2784333"/>
            <a:ext cx="0" cy="15631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008784" y="2926090"/>
            <a:ext cx="1111380"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リーマン・ショック</a:t>
            </a:r>
            <a:r>
              <a:rPr lang="ja-JP" altLang="en-US" sz="800" dirty="0">
                <a:latin typeface="ＭＳ Ｐゴシック" panose="020B0600070205080204" pitchFamily="50" charset="-128"/>
                <a:ea typeface="ＭＳ Ｐゴシック" panose="020B0600070205080204" pitchFamily="50" charset="-128"/>
              </a:rPr>
              <a:t>後</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2874685" y="3167047"/>
            <a:ext cx="2298547" cy="369332"/>
          </a:xfrm>
          <a:prstGeom prst="rect">
            <a:avLst/>
          </a:prstGeom>
          <a:noFill/>
        </p:spPr>
        <p:txBody>
          <a:bodyPr wrap="square" rtlCol="0">
            <a:spAutoFit/>
          </a:bodyPr>
          <a:lstStyle/>
          <a:p>
            <a:r>
              <a:rPr kumimoji="1" lang="ja-JP" altLang="en-US" sz="900" dirty="0" smtClean="0">
                <a:solidFill>
                  <a:srgbClr val="0070C0"/>
                </a:solidFill>
                <a:latin typeface="ＭＳ Ｐゴシック" panose="020B0600070205080204" pitchFamily="50" charset="-128"/>
                <a:ea typeface="ＭＳ Ｐゴシック" panose="020B0600070205080204" pitchFamily="50" charset="-128"/>
              </a:rPr>
              <a:t>親事業者からのしわ寄せ（販売価格低減）で中小企業は</a:t>
            </a:r>
            <a:r>
              <a:rPr lang="ja-JP" altLang="en-US" sz="900" dirty="0" smtClean="0">
                <a:solidFill>
                  <a:srgbClr val="0070C0"/>
                </a:solidFill>
                <a:latin typeface="ＭＳ Ｐゴシック" panose="020B0600070205080204" pitchFamily="50" charset="-128"/>
              </a:rPr>
              <a:t>価格転嫁が困難に。</a:t>
            </a:r>
            <a:endParaRPr kumimoji="1" lang="en-US" altLang="ja-JP" sz="900" dirty="0" smtClean="0">
              <a:solidFill>
                <a:srgbClr val="0070C0"/>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bwMode="auto">
          <a:xfrm>
            <a:off x="450569" y="2025467"/>
            <a:ext cx="5338892" cy="4704793"/>
          </a:xfrm>
          <a:prstGeom prst="rect">
            <a:avLst/>
          </a:prstGeom>
          <a:noFill/>
          <a:ln w="19050">
            <a:solidFill>
              <a:schemeClr val="tx1"/>
            </a:solidFill>
            <a:prstDash val="dash"/>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326574" y="1751206"/>
            <a:ext cx="144142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（取引適正化）</a:t>
            </a:r>
          </a:p>
        </p:txBody>
      </p:sp>
      <p:sp>
        <p:nvSpPr>
          <p:cNvPr id="29" name="テキスト ボックス 28"/>
          <p:cNvSpPr txBox="1"/>
          <p:nvPr/>
        </p:nvSpPr>
        <p:spPr>
          <a:xfrm>
            <a:off x="7113240" y="1751206"/>
            <a:ext cx="171393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（強靱化・高度化）</a:t>
            </a:r>
          </a:p>
        </p:txBody>
      </p:sp>
      <p:sp>
        <p:nvSpPr>
          <p:cNvPr id="30" name="正方形/長方形 29"/>
          <p:cNvSpPr/>
          <p:nvPr/>
        </p:nvSpPr>
        <p:spPr bwMode="auto">
          <a:xfrm>
            <a:off x="5850790" y="2025467"/>
            <a:ext cx="4014026" cy="4704793"/>
          </a:xfrm>
          <a:prstGeom prst="rect">
            <a:avLst/>
          </a:prstGeom>
          <a:noFill/>
          <a:ln w="19050">
            <a:solidFill>
              <a:schemeClr val="tx1"/>
            </a:solidFill>
            <a:prstDash val="dash"/>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090452" y="2530417"/>
            <a:ext cx="2425664"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＜中小製造業の販売価格変化の推移＞</a:t>
            </a:r>
          </a:p>
        </p:txBody>
      </p:sp>
      <p:sp>
        <p:nvSpPr>
          <p:cNvPr id="43" name="テキスト ボックス 1"/>
          <p:cNvSpPr txBox="1"/>
          <p:nvPr/>
        </p:nvSpPr>
        <p:spPr>
          <a:xfrm>
            <a:off x="400366" y="2582028"/>
            <a:ext cx="616590" cy="12645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t>（</a:t>
            </a:r>
            <a:r>
              <a:rPr lang="ja-JP" altLang="en-US" sz="700" dirty="0" smtClean="0"/>
              <a:t>前期比）</a:t>
            </a:r>
            <a:endParaRPr lang="ja-JP" altLang="en-US" sz="700" dirty="0"/>
          </a:p>
        </p:txBody>
      </p:sp>
      <p:sp>
        <p:nvSpPr>
          <p:cNvPr id="44" name="テキスト ボックス 43"/>
          <p:cNvSpPr txBox="1"/>
          <p:nvPr/>
        </p:nvSpPr>
        <p:spPr>
          <a:xfrm>
            <a:off x="388306" y="4577768"/>
            <a:ext cx="2425664"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年版中小企業白書の分析を基に作成</a:t>
            </a:r>
          </a:p>
        </p:txBody>
      </p:sp>
      <p:sp>
        <p:nvSpPr>
          <p:cNvPr id="45" name="テキスト ボックス 44"/>
          <p:cNvSpPr txBox="1"/>
          <p:nvPr/>
        </p:nvSpPr>
        <p:spPr>
          <a:xfrm>
            <a:off x="6700254" y="2686303"/>
            <a:ext cx="2614818"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＜企業規模別にみたテレワークの導入状況＞</a:t>
            </a:r>
          </a:p>
        </p:txBody>
      </p:sp>
      <p:sp>
        <p:nvSpPr>
          <p:cNvPr id="46" name="下矢印 45"/>
          <p:cNvSpPr/>
          <p:nvPr/>
        </p:nvSpPr>
        <p:spPr bwMode="auto">
          <a:xfrm>
            <a:off x="2206451" y="5628671"/>
            <a:ext cx="1507508" cy="252000"/>
          </a:xfrm>
          <a:prstGeom prst="down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5" name="下矢印 34"/>
          <p:cNvSpPr/>
          <p:nvPr/>
        </p:nvSpPr>
        <p:spPr bwMode="auto">
          <a:xfrm>
            <a:off x="7113240" y="5631249"/>
            <a:ext cx="1507508" cy="252000"/>
          </a:xfrm>
          <a:prstGeom prst="down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2895318903"/>
              </p:ext>
            </p:extLst>
          </p:nvPr>
        </p:nvGraphicFramePr>
        <p:xfrm>
          <a:off x="5929384" y="2919536"/>
          <a:ext cx="3860795" cy="1763381"/>
        </p:xfrm>
        <a:graphic>
          <a:graphicData uri="http://schemas.openxmlformats.org/drawingml/2006/chart">
            <c:chart xmlns:c="http://schemas.openxmlformats.org/drawingml/2006/chart" xmlns:r="http://schemas.openxmlformats.org/officeDocument/2006/relationships" r:id="rId3"/>
          </a:graphicData>
        </a:graphic>
      </p:graphicFrame>
      <p:sp>
        <p:nvSpPr>
          <p:cNvPr id="41" name="テキスト ボックス 1"/>
          <p:cNvSpPr txBox="1"/>
          <p:nvPr/>
        </p:nvSpPr>
        <p:spPr>
          <a:xfrm>
            <a:off x="6273076" y="2788613"/>
            <a:ext cx="616590" cy="12645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smtClean="0"/>
              <a:t>（％）</a:t>
            </a:r>
            <a:endParaRPr lang="ja-JP" altLang="en-US" sz="700" dirty="0"/>
          </a:p>
        </p:txBody>
      </p:sp>
      <p:sp>
        <p:nvSpPr>
          <p:cNvPr id="42" name="テキスト ボックス 41"/>
          <p:cNvSpPr txBox="1"/>
          <p:nvPr/>
        </p:nvSpPr>
        <p:spPr>
          <a:xfrm>
            <a:off x="6268312" y="4577768"/>
            <a:ext cx="2608406"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年通信利用動向調査」より作成</a:t>
            </a:r>
          </a:p>
        </p:txBody>
      </p:sp>
      <p:sp>
        <p:nvSpPr>
          <p:cNvPr id="2" name="左カーブ矢印 1"/>
          <p:cNvSpPr/>
          <p:nvPr/>
        </p:nvSpPr>
        <p:spPr bwMode="auto">
          <a:xfrm rot="5400000">
            <a:off x="5715863" y="5319198"/>
            <a:ext cx="198272" cy="606294"/>
          </a:xfrm>
          <a:prstGeom prst="curvedLef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47" name="左カーブ矢印 46"/>
          <p:cNvSpPr/>
          <p:nvPr/>
        </p:nvSpPr>
        <p:spPr bwMode="auto">
          <a:xfrm rot="16387856">
            <a:off x="5748089" y="4702373"/>
            <a:ext cx="183348" cy="563712"/>
          </a:xfrm>
          <a:prstGeom prst="curvedLef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831292" y="3673509"/>
            <a:ext cx="4405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482568" y="3011923"/>
            <a:ext cx="526216"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3"/>
          <p:cNvSpPr>
            <a:spLocks noGrp="1"/>
          </p:cNvSpPr>
          <p:nvPr>
            <p:ph type="sldNum" sz="quarter" idx="12"/>
          </p:nvPr>
        </p:nvSpPr>
        <p:spPr>
          <a:xfrm>
            <a:off x="7617296" y="6592267"/>
            <a:ext cx="2311400" cy="365125"/>
          </a:xfrm>
        </p:spPr>
        <p:txBody>
          <a:bodyPr/>
          <a:lstStyle/>
          <a:p>
            <a:fld id="{D9550142-B990-490A-A107-ED7302A7FD52}" type="slidenum">
              <a:rPr kumimoji="1" lang="ja-JP" altLang="en-US" smtClean="0"/>
              <a:t>2</a:t>
            </a:fld>
            <a:endParaRPr kumimoji="1" lang="ja-JP" altLang="en-US"/>
          </a:p>
        </p:txBody>
      </p:sp>
    </p:spTree>
    <p:extLst>
      <p:ext uri="{BB962C8B-B14F-4D97-AF65-F5344CB8AC3E}">
        <p14:creationId xmlns:p14="http://schemas.microsoft.com/office/powerpoint/2010/main" val="397508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7"/>
          </p:nvPr>
        </p:nvSpPr>
        <p:spPr>
          <a:xfrm>
            <a:off x="56458" y="548680"/>
            <a:ext cx="9721079" cy="1354928"/>
          </a:xfrm>
          <a:solidFill>
            <a:srgbClr val="99D6EC"/>
          </a:solidFill>
          <a:ln w="9525">
            <a:noFill/>
            <a:miter lim="800000"/>
            <a:headEnd/>
            <a:tailEnd/>
          </a:ln>
        </p:spPr>
        <p:txBody>
          <a:bodyPr vert="horz" wrap="square" lIns="180000" tIns="107032" rIns="144000" bIns="107032" numCol="1" rtlCol="0" anchor="t" anchorCtr="0" compatLnSpc="1">
            <a:prstTxWarp prst="textNoShape">
              <a:avLst/>
            </a:prstTxWarp>
            <a:spAutoFit/>
          </a:bodyPr>
          <a:lstStyle/>
          <a:p>
            <a:pPr marL="176213" indent="-176213"/>
            <a:r>
              <a:rPr lang="ja-JP" altLang="en-US" sz="1800" dirty="0" smtClean="0"/>
              <a:t>中小企業の連携先の中心は、「同業種の国内中小企業」。</a:t>
            </a:r>
          </a:p>
          <a:p>
            <a:pPr marL="176213" indent="-176213"/>
            <a:r>
              <a:rPr lang="ja-JP" altLang="en-US" sz="1800" dirty="0" smtClean="0"/>
              <a:t>他方、労働生産性上昇に資する連携先は、「異業種の国内大企業」、「異業種の国内中小企業」。</a:t>
            </a:r>
            <a:endParaRPr lang="en-US" altLang="ja-JP" sz="1800" dirty="0" smtClean="0"/>
          </a:p>
          <a:p>
            <a:pPr marL="176213" indent="-176213"/>
            <a:r>
              <a:rPr lang="ja-JP" altLang="en-US" sz="1800" dirty="0" smtClean="0"/>
              <a:t>既に現れつつあるが、異業種企業とのオープンイノベーションが、感染症克服後の成長の鍵の一つ。</a:t>
            </a:r>
            <a:endParaRPr lang="en-US" altLang="ja-JP" sz="1800" dirty="0"/>
          </a:p>
        </p:txBody>
      </p:sp>
      <p:sp>
        <p:nvSpPr>
          <p:cNvPr id="11" name="Rectangle 6"/>
          <p:cNvSpPr>
            <a:spLocks noChangeArrowheads="1"/>
          </p:cNvSpPr>
          <p:nvPr/>
        </p:nvSpPr>
        <p:spPr bwMode="auto">
          <a:xfrm>
            <a:off x="238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3"/>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3</a:t>
            </a:fld>
            <a:endParaRPr kumimoji="1" lang="ja-JP" altLang="en-US"/>
          </a:p>
        </p:txBody>
      </p:sp>
      <p:sp>
        <p:nvSpPr>
          <p:cNvPr id="8" name="テキスト ボックス 7"/>
          <p:cNvSpPr txBox="1"/>
          <p:nvPr/>
        </p:nvSpPr>
        <p:spPr>
          <a:xfrm>
            <a:off x="1064568" y="2196153"/>
            <a:ext cx="3312368" cy="338554"/>
          </a:xfrm>
          <a:prstGeom prst="rect">
            <a:avLst/>
          </a:prstGeom>
          <a:noFill/>
        </p:spPr>
        <p:txBody>
          <a:bodyPr wrap="square" rtlCol="0">
            <a:spAutoFit/>
          </a:bodyPr>
          <a:lstStyle/>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オープンイノベーションの連携先</a:t>
            </a:r>
          </a:p>
        </p:txBody>
      </p:sp>
      <p:sp>
        <p:nvSpPr>
          <p:cNvPr id="12" name="テキスト ボックス 11"/>
          <p:cNvSpPr txBox="1"/>
          <p:nvPr/>
        </p:nvSpPr>
        <p:spPr>
          <a:xfrm>
            <a:off x="5817096" y="2052137"/>
            <a:ext cx="3312368" cy="584775"/>
          </a:xfrm>
          <a:prstGeom prst="rect">
            <a:avLst/>
          </a:prstGeom>
          <a:noFill/>
        </p:spPr>
        <p:txBody>
          <a:bodyPr wrap="square" rtlCol="0">
            <a:spAutoFit/>
          </a:bodyPr>
          <a:lstStyle/>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オープンイノベーションの連携先別</a:t>
            </a:r>
          </a:p>
          <a:p>
            <a:pPr algn="ct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労働生産性の変化</a:t>
            </a:r>
          </a:p>
        </p:txBody>
      </p:sp>
      <p:grpSp>
        <p:nvGrpSpPr>
          <p:cNvPr id="18" name="グループ化 17"/>
          <p:cNvGrpSpPr/>
          <p:nvPr/>
        </p:nvGrpSpPr>
        <p:grpSpPr>
          <a:xfrm>
            <a:off x="56456" y="2597667"/>
            <a:ext cx="4735291" cy="4143701"/>
            <a:chOff x="56456" y="2283565"/>
            <a:chExt cx="4735291" cy="4143701"/>
          </a:xfrm>
        </p:grpSpPr>
        <p:pic>
          <p:nvPicPr>
            <p:cNvPr id="2" name="図 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p:blipFill>
          <p:spPr>
            <a:xfrm>
              <a:off x="56456" y="2311745"/>
              <a:ext cx="936104" cy="3349503"/>
            </a:xfrm>
            <a:prstGeom prst="rect">
              <a:avLst/>
            </a:prstGeom>
          </p:spPr>
        </p:pic>
        <p:pic>
          <p:nvPicPr>
            <p:cNvPr id="13" name="図 12"/>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p:blipFill>
          <p:spPr>
            <a:xfrm>
              <a:off x="395112" y="5805264"/>
              <a:ext cx="4396635" cy="622002"/>
            </a:xfrm>
            <a:prstGeom prst="rect">
              <a:avLst/>
            </a:prstGeom>
          </p:spPr>
        </p:pic>
        <p:pic>
          <p:nvPicPr>
            <p:cNvPr id="14" name="図 13"/>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p:blipFill>
          <p:spPr>
            <a:xfrm>
              <a:off x="992560" y="2283565"/>
              <a:ext cx="3612645" cy="3565528"/>
            </a:xfrm>
            <a:prstGeom prst="rect">
              <a:avLst/>
            </a:prstGeom>
          </p:spPr>
        </p:pic>
      </p:grpSp>
      <p:sp>
        <p:nvSpPr>
          <p:cNvPr id="19" name="タイトル 2"/>
          <p:cNvSpPr txBox="1">
            <a:spLocks/>
          </p:cNvSpPr>
          <p:nvPr/>
        </p:nvSpPr>
        <p:spPr>
          <a:xfrm>
            <a:off x="56009" y="35332"/>
            <a:ext cx="9505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ctr" defTabSz="914400" rtl="0" eaLnBrk="1" latinLnBrk="0" hangingPunct="1">
              <a:spcBef>
                <a:spcPct val="0"/>
              </a:spcBef>
              <a:buNone/>
              <a:defRPr kumimoji="1" lang="ja-JP" altLang="en-US" sz="3600" b="1" kern="1200" dirty="0">
                <a:solidFill>
                  <a:schemeClr val="tx1"/>
                </a:solidFill>
                <a:latin typeface="Meiryo UI" pitchFamily="50" charset="-128"/>
                <a:ea typeface="Meiryo UI" pitchFamily="50" charset="-128"/>
                <a:cs typeface="Meiryo UI" pitchFamily="50" charset="-128"/>
              </a:defRPr>
            </a:lvl1pPr>
          </a:lstStyle>
          <a:p>
            <a:pPr algn="l"/>
            <a:r>
              <a:rPr lang="ja-JP" altLang="en-US" sz="2400" dirty="0" smtClean="0"/>
              <a:t>未来を拓くパートナーシップの構築（オープンイノベーション）</a:t>
            </a:r>
            <a:endParaRPr lang="ja-JP" altLang="en-US" sz="2400" dirty="0"/>
          </a:p>
        </p:txBody>
      </p:sp>
      <p:grpSp>
        <p:nvGrpSpPr>
          <p:cNvPr id="6" name="グループ化 5"/>
          <p:cNvGrpSpPr/>
          <p:nvPr/>
        </p:nvGrpSpPr>
        <p:grpSpPr>
          <a:xfrm>
            <a:off x="4953000" y="2750404"/>
            <a:ext cx="4824537" cy="3873018"/>
            <a:chOff x="4953000" y="2750404"/>
            <a:chExt cx="4824537" cy="3873018"/>
          </a:xfrm>
        </p:grpSpPr>
        <p:grpSp>
          <p:nvGrpSpPr>
            <p:cNvPr id="17" name="グループ化 16"/>
            <p:cNvGrpSpPr/>
            <p:nvPr/>
          </p:nvGrpSpPr>
          <p:grpSpPr>
            <a:xfrm>
              <a:off x="4953000" y="2750404"/>
              <a:ext cx="4717111" cy="3873018"/>
              <a:chOff x="5060424" y="2392099"/>
              <a:chExt cx="4717111" cy="3873018"/>
            </a:xfrm>
          </p:grpSpPr>
          <p:pic>
            <p:nvPicPr>
              <p:cNvPr id="16" name="図 15"/>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rcRect/>
              <a:stretch/>
            </p:blipFill>
            <p:spPr>
              <a:xfrm>
                <a:off x="5097016" y="2392099"/>
                <a:ext cx="1440160" cy="3053126"/>
              </a:xfrm>
              <a:prstGeom prst="rect">
                <a:avLst/>
              </a:prstGeom>
            </p:spPr>
          </p:pic>
          <p:pic>
            <p:nvPicPr>
              <p:cNvPr id="4" name="図 3"/>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35000"/>
                        </a14:imgEffect>
                      </a14:imgLayer>
                    </a14:imgProps>
                  </a:ext>
                  <a:ext uri="{28A0092B-C50C-407E-A947-70E740481C1C}">
                    <a14:useLocalDpi xmlns:a14="http://schemas.microsoft.com/office/drawing/2010/main" val="0"/>
                  </a:ext>
                </a:extLst>
              </a:blip>
              <a:srcRect b="4660"/>
              <a:stretch/>
            </p:blipFill>
            <p:spPr>
              <a:xfrm>
                <a:off x="6505574" y="2392099"/>
                <a:ext cx="3271961" cy="2910844"/>
              </a:xfrm>
              <a:prstGeom prst="rect">
                <a:avLst/>
              </a:prstGeom>
            </p:spPr>
          </p:pic>
          <p:pic>
            <p:nvPicPr>
              <p:cNvPr id="15" name="図 14"/>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a:stretch/>
            </p:blipFill>
            <p:spPr>
              <a:xfrm>
                <a:off x="5060424" y="5445224"/>
                <a:ext cx="4600128" cy="819893"/>
              </a:xfrm>
              <a:prstGeom prst="rect">
                <a:avLst/>
              </a:prstGeom>
            </p:spPr>
          </p:pic>
        </p:grpSp>
        <p:sp>
          <p:nvSpPr>
            <p:cNvPr id="3" name="テキスト ボックス 2"/>
            <p:cNvSpPr txBox="1"/>
            <p:nvPr/>
          </p:nvSpPr>
          <p:spPr>
            <a:xfrm>
              <a:off x="8976596" y="5626310"/>
              <a:ext cx="800941" cy="184666"/>
            </a:xfrm>
            <a:prstGeom prst="rect">
              <a:avLst/>
            </a:prstGeom>
            <a:noFill/>
          </p:spPr>
          <p:txBody>
            <a:bodyPr wrap="square" rtlCol="0">
              <a:spAutoFit/>
            </a:bodyPr>
            <a:lstStyle/>
            <a:p>
              <a:pPr algn="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（千円／人）</a:t>
              </a:r>
            </a:p>
          </p:txBody>
        </p:sp>
      </p:grpSp>
      <p:sp>
        <p:nvSpPr>
          <p:cNvPr id="7" name="角丸四角形 6"/>
          <p:cNvSpPr/>
          <p:nvPr/>
        </p:nvSpPr>
        <p:spPr bwMode="auto">
          <a:xfrm>
            <a:off x="56009" y="2662852"/>
            <a:ext cx="4392935" cy="252000"/>
          </a:xfrm>
          <a:prstGeom prst="roundRect">
            <a:avLst/>
          </a:prstGeom>
          <a:noFill/>
          <a:ln w="28575">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0" name="角丸四角形 19"/>
          <p:cNvSpPr/>
          <p:nvPr/>
        </p:nvSpPr>
        <p:spPr bwMode="auto">
          <a:xfrm>
            <a:off x="4952553" y="2996951"/>
            <a:ext cx="4392935" cy="354329"/>
          </a:xfrm>
          <a:prstGeom prst="roundRect">
            <a:avLst/>
          </a:prstGeom>
          <a:noFill/>
          <a:ln w="28575">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0076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nvPr>
        </p:nvGraphicFramePr>
        <p:xfrm>
          <a:off x="4891738" y="1658699"/>
          <a:ext cx="5040000" cy="5147952"/>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プレースホルダー 7"/>
          <p:cNvSpPr>
            <a:spLocks noGrp="1"/>
          </p:cNvSpPr>
          <p:nvPr>
            <p:ph type="body" sz="quarter" idx="17"/>
          </p:nvPr>
        </p:nvSpPr>
        <p:spPr>
          <a:xfrm>
            <a:off x="56456" y="379059"/>
            <a:ext cx="9828000" cy="772107"/>
          </a:xfrm>
          <a:solidFill>
            <a:srgbClr val="99D6EC"/>
          </a:solidFill>
        </p:spPr>
        <p:txBody>
          <a:bodyPr/>
          <a:lstStyle/>
          <a:p>
            <a:pPr>
              <a:spcAft>
                <a:spcPts val="0"/>
              </a:spcAft>
              <a:buClr>
                <a:schemeClr val="tx2"/>
              </a:buClr>
            </a:pPr>
            <a:r>
              <a:rPr lang="ja-JP" altLang="en-US" sz="1800" dirty="0" smtClean="0"/>
              <a:t>中小企業の労働生産性は、実質労働生産性が上昇する中、価格転嫁力が低迷し、伸び悩んでいる。リーマンショック時には、中小製造業の価格転嫁力が大きく低迷。</a:t>
            </a:r>
            <a:endParaRPr lang="ja-JP" altLang="en-US" sz="1800" dirty="0"/>
          </a:p>
        </p:txBody>
      </p:sp>
      <p:graphicFrame>
        <p:nvGraphicFramePr>
          <p:cNvPr id="16" name="グラフ 15"/>
          <p:cNvGraphicFramePr>
            <a:graphicFrameLocks/>
          </p:cNvGraphicFramePr>
          <p:nvPr>
            <p:extLst/>
          </p:nvPr>
        </p:nvGraphicFramePr>
        <p:xfrm>
          <a:off x="0" y="1623713"/>
          <a:ext cx="5040000" cy="4933849"/>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5552" y="6294480"/>
            <a:ext cx="9906000" cy="584775"/>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資料：日本銀行「全国企業短期経済観測調査」、「企業物価指数」、財務省「法人企業統計年報</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pPr marL="88900" indent="-88900"/>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2014</a:t>
            </a:r>
            <a:r>
              <a:rPr lang="ja-JP" altLang="en-US" sz="800" dirty="0" smtClean="0">
                <a:latin typeface="Meiryo UI" panose="020B0604030504040204" pitchFamily="50" charset="-128"/>
                <a:ea typeface="Meiryo UI" panose="020B0604030504040204" pitchFamily="50" charset="-128"/>
              </a:rPr>
              <a:t>年版中小企業白書における分析をもとに作成。価格転嫁力指標上昇率は、資本金</a:t>
            </a:r>
            <a:r>
              <a:rPr lang="en-US" altLang="ja-JP" sz="800" dirty="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千万円</a:t>
            </a:r>
            <a:r>
              <a:rPr lang="ja-JP" altLang="en-US" sz="800" dirty="0">
                <a:latin typeface="Meiryo UI" panose="020B0604030504040204" pitchFamily="50" charset="-128"/>
                <a:ea typeface="Meiryo UI" panose="020B0604030504040204" pitchFamily="50" charset="-128"/>
              </a:rPr>
              <a:t>以上</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億円未満を</a:t>
            </a:r>
            <a:r>
              <a:rPr lang="ja-JP" altLang="en-US" sz="800" dirty="0" smtClean="0">
                <a:latin typeface="Meiryo UI" panose="020B0604030504040204" pitchFamily="50" charset="-128"/>
                <a:ea typeface="Meiryo UI" panose="020B0604030504040204" pitchFamily="50" charset="-128"/>
              </a:rPr>
              <a:t>中小企業、資本金</a:t>
            </a:r>
            <a:r>
              <a:rPr lang="en-US" altLang="ja-JP" sz="800" dirty="0" smtClean="0">
                <a:latin typeface="Meiryo UI" panose="020B0604030504040204" pitchFamily="50" charset="-128"/>
                <a:ea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rPr>
              <a:t>億円以上を大企業、一人当たり名目付加価値額上昇率は</a:t>
            </a:r>
            <a:r>
              <a:rPr lang="ja-JP" altLang="en-US" sz="800" dirty="0">
                <a:latin typeface="Meiryo UI" panose="020B0604030504040204" pitchFamily="50" charset="-128"/>
                <a:ea typeface="Meiryo UI" panose="020B0604030504040204" pitchFamily="50" charset="-128"/>
              </a:rPr>
              <a:t>、資本</a:t>
            </a:r>
            <a:r>
              <a:rPr lang="ja-JP" altLang="en-US" sz="800" dirty="0" smtClean="0">
                <a:latin typeface="Meiryo UI" panose="020B0604030504040204" pitchFamily="50" charset="-128"/>
                <a:ea typeface="Meiryo UI" panose="020B0604030504040204" pitchFamily="50" charset="-128"/>
              </a:rPr>
              <a:t>金</a:t>
            </a:r>
            <a:r>
              <a:rPr lang="en-US" altLang="ja-JP" sz="800" dirty="0" smtClean="0">
                <a:latin typeface="Meiryo UI" panose="020B0604030504040204" pitchFamily="50" charset="-128"/>
                <a:ea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rPr>
              <a:t>千万円</a:t>
            </a:r>
            <a:r>
              <a:rPr lang="ja-JP" altLang="en-US" sz="800" dirty="0">
                <a:latin typeface="Meiryo UI" panose="020B0604030504040204" pitchFamily="50" charset="-128"/>
                <a:ea typeface="Meiryo UI" panose="020B0604030504040204" pitchFamily="50" charset="-128"/>
              </a:rPr>
              <a:t>以上</a:t>
            </a:r>
            <a:r>
              <a:rPr lang="en-US" altLang="ja-JP" sz="800" dirty="0">
                <a:latin typeface="Meiryo UI" panose="020B0604030504040204" pitchFamily="50" charset="-128"/>
                <a:ea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rPr>
              <a:t>億円 未満</a:t>
            </a:r>
            <a:r>
              <a:rPr lang="ja-JP" altLang="en-US" sz="800" dirty="0">
                <a:latin typeface="Meiryo UI" panose="020B0604030504040204" pitchFamily="50" charset="-128"/>
                <a:ea typeface="Meiryo UI" panose="020B0604030504040204" pitchFamily="50" charset="-128"/>
              </a:rPr>
              <a:t>を中小企業、資本金</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億円以上を大企業としている</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）価格転嫁力指標：販売価格の上昇率と仕入価格の上昇率の違いから、仕入価格の上昇分をどの程度販売価格に転嫁できているか（価格転嫁力）を数値化したもの。</a:t>
            </a:r>
            <a:endParaRPr lang="en-US" altLang="ja-JP" sz="800" dirty="0">
              <a:latin typeface="Meiryo UI" panose="020B0604030504040204" pitchFamily="50" charset="-128"/>
              <a:ea typeface="Meiryo UI" panose="020B0604030504040204" pitchFamily="50" charset="-128"/>
            </a:endParaRPr>
          </a:p>
        </p:txBody>
      </p:sp>
      <p:sp>
        <p:nvSpPr>
          <p:cNvPr id="10" name="タイトル 2"/>
          <p:cNvSpPr txBox="1">
            <a:spLocks/>
          </p:cNvSpPr>
          <p:nvPr/>
        </p:nvSpPr>
        <p:spPr>
          <a:xfrm>
            <a:off x="200471" y="-26223"/>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製品等の価格への転嫁の状況</a:t>
            </a:r>
            <a:endParaRPr lang="ja-JP" altLang="en-US" dirty="0"/>
          </a:p>
        </p:txBody>
      </p:sp>
      <p:sp>
        <p:nvSpPr>
          <p:cNvPr id="2" name="テキスト ボックス 1"/>
          <p:cNvSpPr txBox="1"/>
          <p:nvPr/>
        </p:nvSpPr>
        <p:spPr>
          <a:xfrm>
            <a:off x="1856656" y="1444638"/>
            <a:ext cx="6177136" cy="323165"/>
          </a:xfrm>
          <a:prstGeom prst="rect">
            <a:avLst/>
          </a:prstGeom>
          <a:noFill/>
        </p:spPr>
        <p:txBody>
          <a:bodyPr wrap="square" rtlCol="0">
            <a:spAutoFit/>
          </a:bodyPr>
          <a:lstStyle/>
          <a:p>
            <a:r>
              <a:rPr kumimoji="1"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従業員一人当たり名目付加価値額（労働生産性）上昇率とその変動要因</a:t>
            </a: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4</a:t>
            </a:fld>
            <a:endParaRPr kumimoji="1" lang="ja-JP" altLang="en-US"/>
          </a:p>
        </p:txBody>
      </p:sp>
    </p:spTree>
    <p:extLst>
      <p:ext uri="{BB962C8B-B14F-4D97-AF65-F5344CB8AC3E}">
        <p14:creationId xmlns:p14="http://schemas.microsoft.com/office/powerpoint/2010/main" val="1180273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689" y="-2787"/>
            <a:ext cx="9500933" cy="461665"/>
          </a:xfrm>
        </p:spPr>
        <p:txBody>
          <a:bodyPr/>
          <a:lstStyle/>
          <a:p>
            <a:r>
              <a:rPr lang="ja-JP" altLang="en-US" dirty="0"/>
              <a:t>官公需に</a:t>
            </a:r>
            <a:r>
              <a:rPr lang="ja-JP" altLang="en-US" dirty="0" smtClean="0"/>
              <a:t>おける対応</a:t>
            </a:r>
            <a:r>
              <a:rPr lang="ja-JP" altLang="en-US" dirty="0"/>
              <a:t>について</a:t>
            </a:r>
            <a:endParaRPr lang="ja-JP" altLang="en-US" sz="1400" dirty="0"/>
          </a:p>
        </p:txBody>
      </p:sp>
      <p:sp>
        <p:nvSpPr>
          <p:cNvPr id="5" name="テキスト プレースホルダー 4"/>
          <p:cNvSpPr>
            <a:spLocks noGrp="1"/>
          </p:cNvSpPr>
          <p:nvPr>
            <p:ph type="body" sz="quarter" idx="17"/>
          </p:nvPr>
        </p:nvSpPr>
        <p:spPr>
          <a:xfrm>
            <a:off x="56458" y="581650"/>
            <a:ext cx="9721079" cy="1047151"/>
          </a:xfrm>
          <a:solidFill>
            <a:srgbClr val="99D6EC"/>
          </a:solidFill>
          <a:ln w="9525">
            <a:noFill/>
            <a:miter lim="800000"/>
            <a:headEnd/>
            <a:tailEnd/>
          </a:ln>
        </p:spPr>
        <p:txBody>
          <a:bodyPr vert="horz" wrap="square" lIns="180000" tIns="107032" rIns="144000" bIns="107032" numCol="1" rtlCol="0" anchor="t" anchorCtr="0" compatLnSpc="1">
            <a:prstTxWarp prst="textNoShape">
              <a:avLst/>
            </a:prstTxWarp>
            <a:spAutoFit/>
          </a:bodyPr>
          <a:lstStyle/>
          <a:p>
            <a:pPr marL="176213" indent="-176213"/>
            <a:r>
              <a:rPr lang="ja-JP" altLang="en-US" sz="1800" dirty="0" smtClean="0"/>
              <a:t>官公需では、</a:t>
            </a:r>
            <a:r>
              <a:rPr lang="ja-JP" altLang="en-US" sz="1800" dirty="0"/>
              <a:t>毎年閣議決定する「国等の契約の基本方針」において、「人件費相当額を適切に含んだ適切な予定価格の作成」、「年度途中に最低賃金額の改定があった場合の適正な価格での契約金額の見直し」等を定めている。</a:t>
            </a:r>
            <a:endParaRPr lang="en-US" altLang="ja-JP" sz="1800" dirty="0"/>
          </a:p>
        </p:txBody>
      </p:sp>
      <p:sp>
        <p:nvSpPr>
          <p:cNvPr id="11" name="Rectangle 6"/>
          <p:cNvSpPr>
            <a:spLocks noChangeArrowheads="1"/>
          </p:cNvSpPr>
          <p:nvPr/>
        </p:nvSpPr>
        <p:spPr bwMode="auto">
          <a:xfrm>
            <a:off x="238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テキスト ボックス 18"/>
          <p:cNvSpPr txBox="1"/>
          <p:nvPr/>
        </p:nvSpPr>
        <p:spPr bwMode="auto">
          <a:xfrm>
            <a:off x="56457" y="1844316"/>
            <a:ext cx="9721080" cy="1954304"/>
          </a:xfrm>
          <a:prstGeom prst="rect">
            <a:avLst/>
          </a:prstGeom>
          <a:noFill/>
          <a:ln w="31750">
            <a:solidFill>
              <a:srgbClr val="00B050"/>
            </a:solidFill>
            <a:miter lim="800000"/>
            <a:headEnd/>
            <a:tailEnd/>
          </a:ln>
          <a:effectLst/>
        </p:spPr>
        <p:txBody>
          <a:bodyPr wrap="square" lIns="91361" tIns="45682" rIns="91361" bIns="45682" rtlCol="0">
            <a:spAutoFit/>
          </a:bodyPr>
          <a:lstStyle/>
          <a:p>
            <a:pPr>
              <a:spcBef>
                <a:spcPct val="50000"/>
              </a:spcBef>
            </a:pPr>
            <a:r>
              <a:rPr lang="ja-JP" altLang="en-US" b="1" u="sng" dirty="0">
                <a:latin typeface="Meiryo UI" panose="020B0604030504040204" pitchFamily="50" charset="-128"/>
                <a:ea typeface="Meiryo UI" panose="020B0604030504040204" pitchFamily="50" charset="-128"/>
              </a:rPr>
              <a:t>１．現状</a:t>
            </a:r>
            <a:endParaRPr lang="en-US" altLang="ja-JP" b="1" u="sng" dirty="0">
              <a:latin typeface="Meiryo UI" panose="020B0604030504040204" pitchFamily="50" charset="-128"/>
              <a:ea typeface="Meiryo UI" panose="020B0604030504040204" pitchFamily="50" charset="-128"/>
            </a:endParaRPr>
          </a:p>
          <a:p>
            <a:pPr marL="180975" indent="-180975"/>
            <a:r>
              <a:rPr lang="ja-JP" altLang="en-US" dirty="0">
                <a:solidFill>
                  <a:srgbClr val="000000"/>
                </a:solidFill>
                <a:latin typeface="Meiryo UI" panose="020B0604030504040204" pitchFamily="50" charset="-128"/>
                <a:ea typeface="Meiryo UI" panose="020B0604030504040204" pitchFamily="50" charset="-128"/>
              </a:rPr>
              <a:t>○特に、人件費比率の高い契約であって、人件費単価が低い業務（清掃、警備、運転業務等）に関し</a:t>
            </a:r>
            <a:r>
              <a:rPr lang="ja-JP" altLang="en-US" dirty="0" smtClean="0">
                <a:solidFill>
                  <a:srgbClr val="000000"/>
                </a:solidFill>
                <a:latin typeface="Meiryo UI" panose="020B0604030504040204" pitchFamily="50" charset="-128"/>
                <a:ea typeface="Meiryo UI" panose="020B0604030504040204" pitchFamily="50" charset="-128"/>
              </a:rPr>
              <a:t>、年度途中の最低賃</a:t>
            </a:r>
            <a:r>
              <a:rPr lang="ja-JP" altLang="en-US" dirty="0">
                <a:solidFill>
                  <a:srgbClr val="000000"/>
                </a:solidFill>
                <a:latin typeface="Meiryo UI" panose="020B0604030504040204" pitchFamily="50" charset="-128"/>
                <a:ea typeface="Meiryo UI" panose="020B0604030504040204" pitchFamily="50" charset="-128"/>
              </a:rPr>
              <a:t>金額の</a:t>
            </a:r>
            <a:r>
              <a:rPr lang="ja-JP" altLang="en-US" dirty="0" smtClean="0">
                <a:solidFill>
                  <a:srgbClr val="000000"/>
                </a:solidFill>
                <a:latin typeface="Meiryo UI" panose="020B0604030504040204" pitchFamily="50" charset="-128"/>
                <a:ea typeface="Meiryo UI" panose="020B0604030504040204" pitchFamily="50" charset="-128"/>
              </a:rPr>
              <a:t>改定を受けて、</a:t>
            </a:r>
            <a:r>
              <a:rPr lang="ja-JP" altLang="en-US" dirty="0">
                <a:solidFill>
                  <a:srgbClr val="000000"/>
                </a:solidFill>
                <a:latin typeface="Meiryo UI" panose="020B0604030504040204" pitchFamily="50" charset="-128"/>
                <a:ea typeface="Meiryo UI" panose="020B0604030504040204" pitchFamily="50" charset="-128"/>
              </a:rPr>
              <a:t>契約金額の見直しを行った省庁・地方自治体は少数。</a:t>
            </a:r>
            <a:endParaRPr lang="en-US" altLang="ja-JP" dirty="0">
              <a:solidFill>
                <a:srgbClr val="000000"/>
              </a:solidFill>
              <a:latin typeface="Meiryo UI" panose="020B0604030504040204" pitchFamily="50" charset="-128"/>
              <a:ea typeface="Meiryo UI" panose="020B0604030504040204" pitchFamily="50" charset="-128"/>
            </a:endParaRPr>
          </a:p>
          <a:p>
            <a:endParaRPr lang="en-US" altLang="ja-JP" sz="300" dirty="0">
              <a:solidFill>
                <a:srgbClr val="000000"/>
              </a:solidFill>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２．課題</a:t>
            </a:r>
            <a:endParaRPr lang="en-US" altLang="ja-JP" b="1" u="sng"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受注者から発注者たる国・自治体等に対し、</a:t>
            </a:r>
            <a:r>
              <a:rPr lang="ja-JP" altLang="en-US" u="heavy" dirty="0">
                <a:latin typeface="Meiryo UI" panose="020B0604030504040204" pitchFamily="50" charset="-128"/>
                <a:ea typeface="Meiryo UI" panose="020B0604030504040204" pitchFamily="50" charset="-128"/>
              </a:rPr>
              <a:t>契約金額見直しの申し出がしづらい実態</a:t>
            </a:r>
            <a:r>
              <a:rPr lang="ja-JP" altLang="en-US" dirty="0">
                <a:latin typeface="Meiryo UI" panose="020B0604030504040204" pitchFamily="50" charset="-128"/>
                <a:ea typeface="Meiryo UI" panose="020B0604030504040204" pitchFamily="50" charset="-128"/>
              </a:rPr>
              <a:t>が存在。</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国・自治体等は、官公需契約に係る</a:t>
            </a:r>
            <a:r>
              <a:rPr lang="ja-JP" altLang="en-US" u="heavy" dirty="0">
                <a:latin typeface="Meiryo UI" panose="020B0604030504040204" pitchFamily="50" charset="-128"/>
                <a:ea typeface="Meiryo UI" panose="020B0604030504040204" pitchFamily="50" charset="-128"/>
              </a:rPr>
              <a:t>実際の人件費単価等の詳細について把握できていない</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 name="右矢印 1"/>
          <p:cNvSpPr/>
          <p:nvPr/>
        </p:nvSpPr>
        <p:spPr>
          <a:xfrm>
            <a:off x="200472" y="5167928"/>
            <a:ext cx="1080120" cy="589610"/>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今後</a:t>
            </a:r>
          </a:p>
        </p:txBody>
      </p:sp>
      <p:sp>
        <p:nvSpPr>
          <p:cNvPr id="4" name="フローチャート: 処理 3"/>
          <p:cNvSpPr/>
          <p:nvPr/>
        </p:nvSpPr>
        <p:spPr>
          <a:xfrm>
            <a:off x="1280593" y="4149080"/>
            <a:ext cx="8496945" cy="2304256"/>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rPr>
              <a:t>◆契約前</a:t>
            </a:r>
            <a:r>
              <a:rPr lang="ja-JP" altLang="en-US" dirty="0">
                <a:solidFill>
                  <a:schemeClr val="tx1"/>
                </a:solidFill>
                <a:latin typeface="Meiryo UI" panose="020B0604030504040204" pitchFamily="50" charset="-128"/>
                <a:ea typeface="Meiryo UI" panose="020B0604030504040204" pitchFamily="50" charset="-128"/>
              </a:rPr>
              <a:t>の</a:t>
            </a:r>
            <a:r>
              <a:rPr lang="ja-JP" altLang="en-US" u="sng" dirty="0">
                <a:solidFill>
                  <a:schemeClr val="tx1"/>
                </a:solidFill>
                <a:latin typeface="Meiryo UI" panose="020B0604030504040204" pitchFamily="50" charset="-128"/>
                <a:ea typeface="Meiryo UI" panose="020B0604030504040204" pitchFamily="50" charset="-128"/>
              </a:rPr>
              <a:t>予定価格の作成時</a:t>
            </a:r>
            <a:r>
              <a:rPr lang="ja-JP" altLang="en-US" dirty="0">
                <a:solidFill>
                  <a:schemeClr val="tx1"/>
                </a:solidFill>
                <a:latin typeface="Meiryo UI" panose="020B0604030504040204" pitchFamily="50" charset="-128"/>
                <a:ea typeface="Meiryo UI" panose="020B0604030504040204" pitchFamily="50" charset="-128"/>
              </a:rPr>
              <a:t>や、</a:t>
            </a:r>
            <a:r>
              <a:rPr lang="ja-JP" altLang="en-US" u="sng" dirty="0" smtClean="0">
                <a:solidFill>
                  <a:schemeClr val="tx1"/>
                </a:solidFill>
                <a:latin typeface="Meiryo UI" panose="020B0604030504040204" pitchFamily="50" charset="-128"/>
                <a:ea typeface="Meiryo UI" panose="020B0604030504040204" pitchFamily="50" charset="-128"/>
              </a:rPr>
              <a:t>契約時に予め、労務費</a:t>
            </a:r>
            <a:r>
              <a:rPr lang="ja-JP" altLang="en-US" u="sng" dirty="0">
                <a:solidFill>
                  <a:schemeClr val="tx1"/>
                </a:solidFill>
                <a:latin typeface="Meiryo UI" panose="020B0604030504040204" pitchFamily="50" charset="-128"/>
                <a:ea typeface="Meiryo UI" panose="020B0604030504040204" pitchFamily="50" charset="-128"/>
              </a:rPr>
              <a:t>上昇の影響を考慮する</a:t>
            </a: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pPr marL="180975" indent="-180975"/>
            <a:r>
              <a:rPr lang="ja-JP" altLang="en-US" dirty="0" smtClean="0">
                <a:solidFill>
                  <a:schemeClr val="tx1"/>
                </a:solidFill>
                <a:latin typeface="Meiryo UI" panose="020B0604030504040204" pitchFamily="50" charset="-128"/>
                <a:ea typeface="Meiryo UI" panose="020B0604030504040204" pitchFamily="50" charset="-128"/>
              </a:rPr>
              <a:t>◆また、最低</a:t>
            </a:r>
            <a:r>
              <a:rPr lang="ja-JP" altLang="en-US" dirty="0">
                <a:solidFill>
                  <a:schemeClr val="tx1"/>
                </a:solidFill>
                <a:latin typeface="Meiryo UI" panose="020B0604030504040204" pitchFamily="50" charset="-128"/>
                <a:ea typeface="Meiryo UI" panose="020B0604030504040204" pitchFamily="50" charset="-128"/>
              </a:rPr>
              <a:t>賃金改定に伴う契約金額の見直しは、</a:t>
            </a:r>
            <a:r>
              <a:rPr lang="ja-JP" altLang="en-US" u="sng" dirty="0">
                <a:solidFill>
                  <a:schemeClr val="tx1"/>
                </a:solidFill>
                <a:latin typeface="Meiryo UI" panose="020B0604030504040204" pitchFamily="50" charset="-128"/>
                <a:ea typeface="Meiryo UI" panose="020B0604030504040204" pitchFamily="50" charset="-128"/>
              </a:rPr>
              <a:t>受注事業者からの申し出の有無に関わらず</a:t>
            </a:r>
            <a:r>
              <a:rPr lang="ja-JP" altLang="en-US" dirty="0" smtClean="0">
                <a:solidFill>
                  <a:schemeClr val="tx1"/>
                </a:solidFill>
                <a:latin typeface="Meiryo UI" panose="020B0604030504040204" pitchFamily="50" charset="-128"/>
                <a:ea typeface="Meiryo UI" panose="020B0604030504040204" pitchFamily="50" charset="-128"/>
              </a:rPr>
              <a:t>、改定後</a:t>
            </a:r>
            <a:r>
              <a:rPr lang="ja-JP" altLang="en-US" dirty="0">
                <a:solidFill>
                  <a:schemeClr val="tx1"/>
                </a:solidFill>
                <a:latin typeface="Meiryo UI" panose="020B0604030504040204" pitchFamily="50" charset="-128"/>
                <a:ea typeface="Meiryo UI" panose="020B0604030504040204" pitchFamily="50" charset="-128"/>
              </a:rPr>
              <a:t>速やかに、</a:t>
            </a:r>
            <a:r>
              <a:rPr lang="ja-JP" altLang="en-US" u="sng" dirty="0">
                <a:solidFill>
                  <a:schemeClr val="tx1"/>
                </a:solidFill>
                <a:latin typeface="Meiryo UI" panose="020B0604030504040204" pitchFamily="50" charset="-128"/>
                <a:ea typeface="Meiryo UI" panose="020B0604030504040204" pitchFamily="50" charset="-128"/>
              </a:rPr>
              <a:t>国等・自治体側から受注事業者へ直接確認し、必要に応じて対応</a:t>
            </a:r>
            <a:r>
              <a:rPr lang="ja-JP" altLang="en-US" dirty="0">
                <a:solidFill>
                  <a:schemeClr val="tx1"/>
                </a:solidFill>
                <a:latin typeface="Meiryo UI" panose="020B0604030504040204" pitchFamily="50" charset="-128"/>
                <a:ea typeface="Meiryo UI" panose="020B0604030504040204" pitchFamily="50" charset="-128"/>
              </a:rPr>
              <a:t>する</a:t>
            </a: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marL="180975" indent="-180975"/>
            <a:r>
              <a:rPr lang="ja-JP" altLang="en-US" dirty="0">
                <a:solidFill>
                  <a:schemeClr val="tx1"/>
                </a:solidFill>
                <a:latin typeface="Meiryo UI" panose="020B0604030504040204" pitchFamily="50" charset="-128"/>
                <a:ea typeface="Meiryo UI" panose="020B0604030504040204" pitchFamily="50" charset="-128"/>
              </a:rPr>
              <a:t>◆上記を担保するための仕組みとして、</a:t>
            </a:r>
            <a:r>
              <a:rPr lang="ja-JP" altLang="en-US" u="sng" dirty="0">
                <a:solidFill>
                  <a:schemeClr val="tx1"/>
                </a:solidFill>
                <a:latin typeface="Meiryo UI" panose="020B0604030504040204" pitchFamily="50" charset="-128"/>
                <a:ea typeface="Meiryo UI" panose="020B0604030504040204" pitchFamily="50" charset="-128"/>
              </a:rPr>
              <a:t>「令和２年度国等の契約の基本方針」</a:t>
            </a:r>
            <a:r>
              <a:rPr lang="ja-JP" altLang="en-US" dirty="0">
                <a:solidFill>
                  <a:schemeClr val="tx1"/>
                </a:solidFill>
                <a:latin typeface="Meiryo UI" panose="020B0604030504040204" pitchFamily="50" charset="-128"/>
                <a:ea typeface="Meiryo UI" panose="020B0604030504040204" pitchFamily="50" charset="-128"/>
              </a:rPr>
              <a:t>策定にあたり</a:t>
            </a:r>
            <a:r>
              <a:rPr lang="ja-JP" altLang="en-US" dirty="0" smtClean="0">
                <a:solidFill>
                  <a:schemeClr val="tx1"/>
                </a:solidFill>
                <a:latin typeface="Meiryo UI" panose="020B0604030504040204" pitchFamily="50" charset="-128"/>
                <a:ea typeface="Meiryo UI" panose="020B0604030504040204" pitchFamily="50" charset="-128"/>
              </a:rPr>
              <a:t>、予算</a:t>
            </a:r>
            <a:r>
              <a:rPr lang="ja-JP" altLang="en-US" dirty="0">
                <a:solidFill>
                  <a:schemeClr val="tx1"/>
                </a:solidFill>
                <a:latin typeface="Meiryo UI" panose="020B0604030504040204" pitchFamily="50" charset="-128"/>
                <a:ea typeface="Meiryo UI" panose="020B0604030504040204" pitchFamily="50" charset="-128"/>
              </a:rPr>
              <a:t>の確保、契約見直しなどに関して、</a:t>
            </a:r>
            <a:r>
              <a:rPr lang="ja-JP" altLang="en-US" u="sng" dirty="0">
                <a:solidFill>
                  <a:schemeClr val="tx1"/>
                </a:solidFill>
                <a:latin typeface="Meiryo UI" panose="020B0604030504040204" pitchFamily="50" charset="-128"/>
                <a:ea typeface="Meiryo UI" panose="020B0604030504040204" pitchFamily="50" charset="-128"/>
              </a:rPr>
              <a:t>更に踏み込んだ対策について各府省庁と検討。</a:t>
            </a:r>
            <a:endParaRPr lang="en-US" altLang="ja-JP" u="sng"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3"/>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5</a:t>
            </a:fld>
            <a:endParaRPr kumimoji="1" lang="ja-JP" altLang="en-US"/>
          </a:p>
        </p:txBody>
      </p:sp>
    </p:spTree>
    <p:extLst>
      <p:ext uri="{BB962C8B-B14F-4D97-AF65-F5344CB8AC3E}">
        <p14:creationId xmlns:p14="http://schemas.microsoft.com/office/powerpoint/2010/main" val="493920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68736" y="1822497"/>
            <a:ext cx="9708798" cy="2770659"/>
          </a:xfrm>
          <a:prstGeom prst="rect">
            <a:avLst/>
          </a:prstGeom>
          <a:ln>
            <a:solidFill>
              <a:srgbClr val="0070C0"/>
            </a:solidFill>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dirty="0" smtClean="0">
              <a:solidFill>
                <a:srgbClr val="FF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249789" y="6417298"/>
            <a:ext cx="4438800" cy="338554"/>
          </a:xfrm>
          <a:prstGeom prst="rect">
            <a:avLst/>
          </a:prstGeom>
          <a:ln>
            <a:solidFill>
              <a:srgbClr val="A0C84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88900" indent="-88900"/>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③下請</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G</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メンによる指導、官公需発注の平準化</a:t>
            </a:r>
          </a:p>
        </p:txBody>
      </p:sp>
      <p:sp>
        <p:nvSpPr>
          <p:cNvPr id="10" name="タイトル 2"/>
          <p:cNvSpPr txBox="1">
            <a:spLocks/>
          </p:cNvSpPr>
          <p:nvPr/>
        </p:nvSpPr>
        <p:spPr>
          <a:xfrm>
            <a:off x="200471" y="-26223"/>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価値創造企業に関する賢人</a:t>
            </a:r>
            <a:r>
              <a:rPr lang="ja-JP" altLang="en-US" dirty="0" smtClean="0"/>
              <a:t>会議「中間報告」のポイント</a:t>
            </a:r>
            <a:endParaRPr lang="ja-JP" altLang="en-US" dirty="0"/>
          </a:p>
        </p:txBody>
      </p:sp>
      <p:sp>
        <p:nvSpPr>
          <p:cNvPr id="13" name="テキスト ボックス 12"/>
          <p:cNvSpPr txBox="1"/>
          <p:nvPr/>
        </p:nvSpPr>
        <p:spPr>
          <a:xfrm>
            <a:off x="128466" y="6412833"/>
            <a:ext cx="4464494" cy="338554"/>
          </a:xfrm>
          <a:prstGeom prst="rect">
            <a:avLst/>
          </a:prstGeom>
          <a:ln>
            <a:solidFill>
              <a:srgbClr val="A0C84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tabLst>
                <a:tab pos="1778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③適正な対価を伴わない働き方改革の「しわ寄せ」</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8010" y="5870283"/>
            <a:ext cx="4464975" cy="338554"/>
          </a:xfrm>
          <a:prstGeom prst="rect">
            <a:avLst/>
          </a:prstGeom>
          <a:ln>
            <a:solidFill>
              <a:srgbClr val="A0C84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②知的財産権の取扱いが不明確</a:t>
            </a:r>
          </a:p>
        </p:txBody>
      </p:sp>
      <p:sp>
        <p:nvSpPr>
          <p:cNvPr id="15" name="テキスト ボックス 14"/>
          <p:cNvSpPr txBox="1"/>
          <p:nvPr/>
        </p:nvSpPr>
        <p:spPr>
          <a:xfrm>
            <a:off x="128010" y="5332713"/>
            <a:ext cx="4464975" cy="338554"/>
          </a:xfrm>
          <a:prstGeom prst="rect">
            <a:avLst/>
          </a:prstGeom>
          <a:ln>
            <a:solidFill>
              <a:srgbClr val="A0C84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①発注側が協議に応じず、価格転嫁できない</a:t>
            </a:r>
          </a:p>
        </p:txBody>
      </p:sp>
      <p:sp>
        <p:nvSpPr>
          <p:cNvPr id="16" name="テキスト ボックス 15"/>
          <p:cNvSpPr txBox="1"/>
          <p:nvPr/>
        </p:nvSpPr>
        <p:spPr>
          <a:xfrm>
            <a:off x="128466" y="3182694"/>
            <a:ext cx="4464494"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②業界団体による「自主行動計画」では、個社の取組が比較できない</a:t>
            </a:r>
          </a:p>
        </p:txBody>
      </p:sp>
      <p:sp>
        <p:nvSpPr>
          <p:cNvPr id="17" name="テキスト ボックス 16"/>
          <p:cNvSpPr txBox="1"/>
          <p:nvPr/>
        </p:nvSpPr>
        <p:spPr>
          <a:xfrm>
            <a:off x="128010" y="3902774"/>
            <a:ext cx="4464975"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Tier1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Tier2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以下の企業では売上高の伸び率に開きあり</a:t>
            </a:r>
          </a:p>
        </p:txBody>
      </p:sp>
      <p:sp>
        <p:nvSpPr>
          <p:cNvPr id="2" name="テキスト ボックス 1"/>
          <p:cNvSpPr txBox="1"/>
          <p:nvPr/>
        </p:nvSpPr>
        <p:spPr>
          <a:xfrm>
            <a:off x="5255303" y="5896175"/>
            <a:ext cx="4442400" cy="338554"/>
          </a:xfrm>
          <a:prstGeom prst="rect">
            <a:avLst/>
          </a:prstGeom>
          <a:ln>
            <a:solidFill>
              <a:srgbClr val="A0C84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②知財専門の下請</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G</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メン、契約の「ひな形」の作成</a:t>
            </a:r>
          </a:p>
        </p:txBody>
      </p:sp>
      <p:sp>
        <p:nvSpPr>
          <p:cNvPr id="12" name="テキスト ボックス 11"/>
          <p:cNvSpPr txBox="1"/>
          <p:nvPr/>
        </p:nvSpPr>
        <p:spPr>
          <a:xfrm>
            <a:off x="5257207" y="5247587"/>
            <a:ext cx="4442400" cy="584775"/>
          </a:xfrm>
          <a:prstGeom prst="rect">
            <a:avLst/>
          </a:prstGeom>
          <a:ln>
            <a:solidFill>
              <a:srgbClr val="A0C84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80975" indent="-180975"/>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①「振興基準」に基づく指導・助言の徹底と、転嫁協議の促進</a:t>
            </a:r>
          </a:p>
        </p:txBody>
      </p:sp>
      <p:sp>
        <p:nvSpPr>
          <p:cNvPr id="18" name="テキスト ボックス 17"/>
          <p:cNvSpPr txBox="1"/>
          <p:nvPr/>
        </p:nvSpPr>
        <p:spPr>
          <a:xfrm>
            <a:off x="128465" y="2216392"/>
            <a:ext cx="4464495"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①「安価・高品質」の追求だけでなく、社会課題解決などの「価値あるもの」を「相応の価格」で提供する必要あり</a:t>
            </a:r>
          </a:p>
        </p:txBody>
      </p:sp>
      <p:sp>
        <p:nvSpPr>
          <p:cNvPr id="19" name="テキスト ボックス 18"/>
          <p:cNvSpPr txBox="1"/>
          <p:nvPr/>
        </p:nvSpPr>
        <p:spPr>
          <a:xfrm>
            <a:off x="5264484" y="2181888"/>
            <a:ext cx="4441490" cy="830997"/>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lIns="36000" rIns="36000" rtlCol="0">
            <a:spAutoFit/>
          </a:bodyPr>
          <a:lstStyle/>
          <a:p>
            <a:pPr marL="180975" indent="-180975"/>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①系列・規模を超えた連携の促進（オープンイノベーション、</a:t>
            </a:r>
            <a:r>
              <a:rPr kumimoji="1"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M&amp;A</a:t>
            </a:r>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促進等）</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と、ドイツ型の共存共栄モデルの取り込み（独の中小企業は高い利益率）</a:t>
            </a:r>
          </a:p>
        </p:txBody>
      </p:sp>
      <p:sp>
        <p:nvSpPr>
          <p:cNvPr id="20" name="テキスト ボックス 19"/>
          <p:cNvSpPr txBox="1"/>
          <p:nvPr/>
        </p:nvSpPr>
        <p:spPr>
          <a:xfrm>
            <a:off x="5255302" y="3250395"/>
            <a:ext cx="4442400" cy="338554"/>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lIns="36000" rIns="36000" rtlCol="0">
            <a:spAutoFit/>
          </a:bodyPr>
          <a:lstStyle/>
          <a:p>
            <a:pPr marL="88900" indent="-88900"/>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②個社の「自主行動宣言」による取組の「見える化」</a:t>
            </a:r>
          </a:p>
        </p:txBody>
      </p:sp>
      <p:sp>
        <p:nvSpPr>
          <p:cNvPr id="21" name="テキスト ボックス 20"/>
          <p:cNvSpPr txBox="1"/>
          <p:nvPr/>
        </p:nvSpPr>
        <p:spPr>
          <a:xfrm>
            <a:off x="5249790" y="3876981"/>
            <a:ext cx="4438800" cy="584775"/>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lIns="36000" rIns="36000" rtlCol="0">
            <a:spAutoFit/>
          </a:bodyPr>
          <a:lstStyle/>
          <a:p>
            <a:pPr marL="180975" indent="-180975"/>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③サプライチェーンの頂点企業を軸に、「</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Tier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N</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Tier</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N+1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」に共存共栄を浸透</a:t>
            </a:r>
          </a:p>
        </p:txBody>
      </p:sp>
      <p:sp>
        <p:nvSpPr>
          <p:cNvPr id="22" name="テキスト プレースホルダー 7"/>
          <p:cNvSpPr>
            <a:spLocks noGrp="1"/>
          </p:cNvSpPr>
          <p:nvPr>
            <p:ph type="body" sz="quarter" idx="17"/>
          </p:nvPr>
        </p:nvSpPr>
        <p:spPr>
          <a:xfrm>
            <a:off x="167206" y="404664"/>
            <a:ext cx="9610328" cy="1141439"/>
          </a:xfrm>
        </p:spPr>
        <p:txBody>
          <a:bodyPr/>
          <a:lstStyle/>
          <a:p>
            <a:pPr>
              <a:spcAft>
                <a:spcPts val="0"/>
              </a:spcAft>
              <a:buClr>
                <a:schemeClr val="tx2"/>
              </a:buClr>
            </a:pPr>
            <a:r>
              <a:rPr lang="ja-JP" altLang="en-US" dirty="0" smtClean="0"/>
              <a:t>大企業と中小企業経営者が一堂に会する「価値創造企業に関する賢人会議」において（</a:t>
            </a:r>
            <a:r>
              <a:rPr lang="ja-JP" altLang="en-US" dirty="0"/>
              <a:t>座長：</a:t>
            </a:r>
            <a:r>
              <a:rPr lang="ja-JP" altLang="en-US" dirty="0" smtClean="0"/>
              <a:t>三村</a:t>
            </a:r>
            <a:r>
              <a:rPr lang="zh-TW" altLang="en-US" dirty="0" smtClean="0"/>
              <a:t>日本</a:t>
            </a:r>
            <a:r>
              <a:rPr lang="zh-TW" altLang="en-US" dirty="0"/>
              <a:t>商工</a:t>
            </a:r>
            <a:r>
              <a:rPr lang="zh-TW" altLang="en-US" dirty="0" smtClean="0"/>
              <a:t>会議所会頭</a:t>
            </a:r>
            <a:r>
              <a:rPr lang="ja-JP" altLang="en-US" dirty="0" smtClean="0"/>
              <a:t>）、本年</a:t>
            </a:r>
            <a:r>
              <a:rPr lang="en-US" altLang="ja-JP" dirty="0" smtClean="0"/>
              <a:t>2</a:t>
            </a:r>
            <a:r>
              <a:rPr lang="ja-JP" altLang="en-US" dirty="0" smtClean="0"/>
              <a:t>月に「中間報告」をとりまとめ。大企業と中小企業が共に稼げる「共存共栄」の関係の構築に向けて、施策の方向性を提示。</a:t>
            </a:r>
            <a:endParaRPr lang="ja-JP" altLang="en-US" dirty="0"/>
          </a:p>
        </p:txBody>
      </p:sp>
      <p:sp>
        <p:nvSpPr>
          <p:cNvPr id="8" name="テキスト ボックス 7"/>
          <p:cNvSpPr txBox="1"/>
          <p:nvPr/>
        </p:nvSpPr>
        <p:spPr>
          <a:xfrm>
            <a:off x="138584" y="1560304"/>
            <a:ext cx="3302248" cy="3385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１．取引構造の課題と施策の方向性</a:t>
            </a:r>
          </a:p>
        </p:txBody>
      </p:sp>
      <p:sp>
        <p:nvSpPr>
          <p:cNvPr id="23" name="正方形/長方形 22"/>
          <p:cNvSpPr/>
          <p:nvPr/>
        </p:nvSpPr>
        <p:spPr bwMode="auto">
          <a:xfrm>
            <a:off x="56968" y="4829188"/>
            <a:ext cx="9720566" cy="1984188"/>
          </a:xfrm>
          <a:prstGeom prst="rect">
            <a:avLst/>
          </a:prstGeom>
          <a:noFill/>
          <a:ln>
            <a:solidFill>
              <a:srgbClr val="A0C84D"/>
            </a:solidFill>
            <a:headEnd/>
            <a:tailEnd/>
          </a:ln>
          <a:extLst/>
        </p:spPr>
        <p:style>
          <a:lnRef idx="2">
            <a:schemeClr val="accent1"/>
          </a:lnRef>
          <a:fillRef idx="1">
            <a:schemeClr val="lt1"/>
          </a:fillRef>
          <a:effectRef idx="0">
            <a:schemeClr val="accent1"/>
          </a:effectRef>
          <a:fontRef idx="minor">
            <a:schemeClr val="dk1"/>
          </a:fontRef>
        </p:style>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28464" y="4656134"/>
            <a:ext cx="3312368" cy="338554"/>
          </a:xfrm>
          <a:prstGeom prst="rect">
            <a:avLst/>
          </a:prstGeom>
          <a:ln>
            <a:solidFill>
              <a:srgbClr val="A0C84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２．個別取引の課題と施策の方向性</a:t>
            </a:r>
          </a:p>
        </p:txBody>
      </p:sp>
      <p:sp>
        <p:nvSpPr>
          <p:cNvPr id="9" name="右矢印 8"/>
          <p:cNvSpPr/>
          <p:nvPr/>
        </p:nvSpPr>
        <p:spPr bwMode="auto">
          <a:xfrm>
            <a:off x="4736976" y="2301516"/>
            <a:ext cx="432048" cy="2160240"/>
          </a:xfrm>
          <a:prstGeom prst="rightArrow">
            <a:avLst/>
          </a:prstGeom>
          <a:ln>
            <a:headEnd/>
            <a:tailEnd/>
          </a:ln>
          <a:extLst/>
        </p:spPr>
        <p:style>
          <a:lnRef idx="1">
            <a:schemeClr val="accent1"/>
          </a:lnRef>
          <a:fillRef idx="3">
            <a:schemeClr val="accent1"/>
          </a:fillRef>
          <a:effectRef idx="2">
            <a:schemeClr val="accent1"/>
          </a:effectRef>
          <a:fontRef idx="minor">
            <a:schemeClr val="lt1"/>
          </a:fontRef>
        </p:style>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7" name="右矢印 26"/>
          <p:cNvSpPr/>
          <p:nvPr/>
        </p:nvSpPr>
        <p:spPr bwMode="auto">
          <a:xfrm>
            <a:off x="4736976" y="5085184"/>
            <a:ext cx="432048" cy="1472046"/>
          </a:xfrm>
          <a:prstGeom prst="rightArrow">
            <a:avLst/>
          </a:prstGeom>
          <a:solidFill>
            <a:srgbClr val="A0C84D"/>
          </a:solidFill>
          <a:ln>
            <a:headEnd/>
            <a:tailEnd/>
          </a:ln>
          <a:extLst/>
        </p:spPr>
        <p:style>
          <a:lnRef idx="1">
            <a:schemeClr val="accent1"/>
          </a:lnRef>
          <a:fillRef idx="3">
            <a:schemeClr val="accent1"/>
          </a:fillRef>
          <a:effectRef idx="2">
            <a:schemeClr val="accent1"/>
          </a:effectRef>
          <a:fontRef idx="minor">
            <a:schemeClr val="lt1"/>
          </a:fontRef>
        </p:style>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899787" y="1898596"/>
            <a:ext cx="72008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753200" y="1881606"/>
            <a:ext cx="169657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施策の方向性</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770538" y="4893438"/>
            <a:ext cx="1405481"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993801" y="4989839"/>
            <a:ext cx="72008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6</a:t>
            </a:fld>
            <a:endParaRPr kumimoji="1" lang="ja-JP" altLang="en-US"/>
          </a:p>
        </p:txBody>
      </p:sp>
    </p:spTree>
    <p:extLst>
      <p:ext uri="{BB962C8B-B14F-4D97-AF65-F5344CB8AC3E}">
        <p14:creationId xmlns:p14="http://schemas.microsoft.com/office/powerpoint/2010/main" val="226753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15007"/>
            <a:ext cx="9505503" cy="461665"/>
          </a:xfrm>
        </p:spPr>
        <p:txBody>
          <a:bodyPr/>
          <a:lstStyle/>
          <a:p>
            <a:r>
              <a:rPr kumimoji="1" lang="ja-JP" altLang="en-US" smtClean="0"/>
              <a:t>「パートナーシップ構築宣言</a:t>
            </a:r>
            <a:r>
              <a:rPr kumimoji="1" lang="ja-JP" altLang="en-US" dirty="0" smtClean="0"/>
              <a:t>」の仕組み</a:t>
            </a:r>
            <a:r>
              <a:rPr kumimoji="1" lang="ja-JP" altLang="en-US" sz="2000" dirty="0" smtClean="0"/>
              <a:t>（資料</a:t>
            </a:r>
            <a:r>
              <a:rPr kumimoji="1" lang="en-US" altLang="ja-JP" sz="2000" dirty="0" smtClean="0"/>
              <a:t>3-2</a:t>
            </a:r>
            <a:r>
              <a:rPr kumimoji="1" lang="ja-JP" altLang="en-US" sz="2000" dirty="0" smtClean="0"/>
              <a:t>参照）</a:t>
            </a:r>
            <a:endParaRPr kumimoji="1" lang="ja-JP" altLang="en-US" dirty="0"/>
          </a:p>
        </p:txBody>
      </p:sp>
      <p:sp>
        <p:nvSpPr>
          <p:cNvPr id="8" name="テキスト プレースホルダー 7"/>
          <p:cNvSpPr>
            <a:spLocks noGrp="1"/>
          </p:cNvSpPr>
          <p:nvPr>
            <p:ph type="body" sz="quarter" idx="17"/>
          </p:nvPr>
        </p:nvSpPr>
        <p:spPr>
          <a:xfrm>
            <a:off x="128464" y="476672"/>
            <a:ext cx="9721080" cy="5742699"/>
          </a:xfrm>
          <a:solidFill>
            <a:srgbClr val="99D6EC"/>
          </a:solidFill>
        </p:spPr>
        <p:txBody>
          <a:bodyPr/>
          <a:lstStyle/>
          <a:p>
            <a:pPr>
              <a:spcBef>
                <a:spcPts val="0"/>
              </a:spcBef>
              <a:spcAft>
                <a:spcPts val="0"/>
              </a:spcAft>
            </a:pPr>
            <a:r>
              <a:rPr kumimoji="1" lang="ja-JP" altLang="en-US" dirty="0" smtClean="0"/>
              <a:t>取引先との新たなパートナーシップ構築　を宣言し、</a:t>
            </a:r>
          </a:p>
          <a:p>
            <a:pPr marL="538163" indent="-538163">
              <a:spcBef>
                <a:spcPts val="0"/>
              </a:spcBef>
              <a:spcAft>
                <a:spcPts val="0"/>
              </a:spcAft>
              <a:buNone/>
            </a:pPr>
            <a:r>
              <a:rPr kumimoji="1" lang="ja-JP" altLang="en-US" dirty="0" smtClean="0"/>
              <a:t>（１）</a:t>
            </a:r>
            <a:r>
              <a:rPr kumimoji="1" lang="ja-JP" altLang="en-US" b="1" u="sng" dirty="0" smtClean="0"/>
              <a:t>サプライチェーン全体の共存共栄と新たな連携</a:t>
            </a:r>
            <a:r>
              <a:rPr kumimoji="1" lang="ja-JP" altLang="en-US" dirty="0" smtClean="0"/>
              <a:t>（企業間連携、</a:t>
            </a:r>
            <a:r>
              <a:rPr kumimoji="1" lang="en-US" altLang="ja-JP" dirty="0" smtClean="0"/>
              <a:t>IT</a:t>
            </a:r>
            <a:r>
              <a:rPr kumimoji="1" lang="ja-JP" altLang="en-US" dirty="0" smtClean="0"/>
              <a:t>実装支援、専門人材マッチング等）</a:t>
            </a:r>
            <a:endParaRPr kumimoji="1" lang="en-US" altLang="ja-JP" dirty="0" smtClean="0"/>
          </a:p>
          <a:p>
            <a:pPr marL="538163" indent="-538163">
              <a:spcBef>
                <a:spcPts val="0"/>
              </a:spcBef>
              <a:spcAft>
                <a:spcPts val="0"/>
              </a:spcAft>
              <a:buNone/>
              <a:tabLst>
                <a:tab pos="538163" algn="l"/>
              </a:tabLst>
            </a:pPr>
            <a:r>
              <a:rPr kumimoji="1" lang="ja-JP" altLang="en-US" dirty="0" smtClean="0"/>
              <a:t>（２）「振興基準」の遵守、特に、</a:t>
            </a:r>
            <a:r>
              <a:rPr kumimoji="1" lang="ja-JP" altLang="en-US" b="1" u="sng" dirty="0" smtClean="0"/>
              <a:t>取引適正化の重点</a:t>
            </a:r>
            <a:r>
              <a:rPr kumimoji="1" lang="en-US" altLang="ja-JP" b="1" u="sng" dirty="0" smtClean="0"/>
              <a:t>5</a:t>
            </a:r>
            <a:r>
              <a:rPr kumimoji="1" lang="ja-JP" altLang="en-US" b="1" u="sng" dirty="0" smtClean="0"/>
              <a:t>分野</a:t>
            </a:r>
            <a:r>
              <a:rPr kumimoji="1" lang="ja-JP" altLang="en-US" dirty="0" smtClean="0"/>
              <a:t>（①価格決定方法、②型管理の適正化、③現金払の原則の徹底、④知財・ノウハウの保護、⑤働き方改革に伴うしわ寄せ防止）</a:t>
            </a:r>
          </a:p>
          <a:p>
            <a:pPr marL="0" indent="0">
              <a:spcBef>
                <a:spcPts val="0"/>
              </a:spcBef>
              <a:spcAft>
                <a:spcPts val="0"/>
              </a:spcAft>
              <a:buNone/>
            </a:pPr>
            <a:r>
              <a:rPr kumimoji="1" lang="ja-JP" altLang="en-US" dirty="0" smtClean="0"/>
              <a:t>　に</a:t>
            </a:r>
            <a:r>
              <a:rPr kumimoji="1" lang="ja-JP" altLang="en-US" b="1" u="sng" dirty="0" smtClean="0"/>
              <a:t>重点的に取り組むことを、「代表権のある者の名前」で宣言</a:t>
            </a:r>
            <a:r>
              <a:rPr kumimoji="1" lang="ja-JP" altLang="en-US" dirty="0" smtClean="0"/>
              <a:t>。</a:t>
            </a:r>
          </a:p>
          <a:p>
            <a:pPr marL="0" indent="0">
              <a:buNone/>
            </a:pPr>
            <a:r>
              <a:rPr lang="ja-JP" altLang="en-US" sz="1400" dirty="0" smtClean="0"/>
              <a:t>　</a:t>
            </a:r>
            <a:r>
              <a:rPr lang="en-US" altLang="ja-JP" sz="1400" dirty="0" smtClean="0"/>
              <a:t>※</a:t>
            </a:r>
            <a:r>
              <a:rPr lang="ja-JP" altLang="en-US" sz="1400" dirty="0" smtClean="0"/>
              <a:t>一部</a:t>
            </a:r>
            <a:r>
              <a:rPr lang="ja-JP" altLang="en-US" sz="1400" dirty="0"/>
              <a:t>の先進的な</a:t>
            </a:r>
            <a:r>
              <a:rPr lang="ja-JP" altLang="en-US" sz="1400" dirty="0" smtClean="0"/>
              <a:t>企業による「</a:t>
            </a:r>
            <a:r>
              <a:rPr lang="ja-JP" altLang="en-US" sz="1400" dirty="0"/>
              <a:t>取引先満足度調査</a:t>
            </a:r>
            <a:r>
              <a:rPr lang="ja-JP" altLang="en-US" sz="1400" dirty="0" smtClean="0"/>
              <a:t>」といった取組は、任意記載事項とし、他社との差別化を図れるようにする。</a:t>
            </a:r>
          </a:p>
          <a:p>
            <a:r>
              <a:rPr lang="ja-JP" altLang="en-US" b="1" u="sng" dirty="0" smtClean="0"/>
              <a:t>宣言</a:t>
            </a:r>
            <a:r>
              <a:rPr lang="ja-JP" altLang="en-US" b="1" u="sng" dirty="0"/>
              <a:t>は</a:t>
            </a:r>
            <a:r>
              <a:rPr lang="ja-JP" altLang="en-US" dirty="0" smtClean="0"/>
              <a:t>、（公財）全国</a:t>
            </a:r>
            <a:r>
              <a:rPr lang="ja-JP" altLang="en-US" dirty="0"/>
              <a:t>中小企業振興機関</a:t>
            </a:r>
            <a:r>
              <a:rPr lang="ja-JP" altLang="en-US" dirty="0" smtClean="0"/>
              <a:t>協会</a:t>
            </a:r>
            <a:r>
              <a:rPr lang="ja-JP" altLang="en-US" sz="1200" dirty="0" smtClean="0"/>
              <a:t>（注</a:t>
            </a:r>
            <a:r>
              <a:rPr lang="en-US" altLang="ja-JP" sz="1200" dirty="0" smtClean="0"/>
              <a:t>1</a:t>
            </a:r>
            <a:r>
              <a:rPr lang="ja-JP" altLang="en-US" sz="1200" dirty="0" smtClean="0"/>
              <a:t>）</a:t>
            </a:r>
            <a:r>
              <a:rPr lang="ja-JP" altLang="en-US" dirty="0" smtClean="0"/>
              <a:t>が</a:t>
            </a:r>
            <a:r>
              <a:rPr lang="ja-JP" altLang="en-US" dirty="0"/>
              <a:t>運営</a:t>
            </a:r>
            <a:r>
              <a:rPr lang="ja-JP" altLang="en-US" dirty="0" smtClean="0"/>
              <a:t>する</a:t>
            </a:r>
            <a:r>
              <a:rPr lang="ja-JP" altLang="en-US" b="1" u="sng" dirty="0" smtClean="0"/>
              <a:t>ポータルサイト</a:t>
            </a:r>
            <a:r>
              <a:rPr lang="ja-JP" altLang="en-US" b="1" u="sng" dirty="0"/>
              <a:t>に</a:t>
            </a:r>
            <a:r>
              <a:rPr lang="ja-JP" altLang="en-US" b="1" u="sng" dirty="0" smtClean="0"/>
              <a:t>掲載・公表</a:t>
            </a:r>
            <a:r>
              <a:rPr lang="ja-JP" altLang="en-US" dirty="0" smtClean="0"/>
              <a:t>。　</a:t>
            </a:r>
            <a:r>
              <a:rPr lang="en-US" altLang="ja-JP" sz="1400" dirty="0" smtClean="0"/>
              <a:t>※</a:t>
            </a:r>
            <a:r>
              <a:rPr lang="ja-JP" altLang="en-US" sz="1400" dirty="0" smtClean="0"/>
              <a:t>サイトは、</a:t>
            </a:r>
            <a:r>
              <a:rPr lang="en-US" altLang="ja-JP" sz="1400" dirty="0" smtClean="0"/>
              <a:t>6</a:t>
            </a:r>
            <a:r>
              <a:rPr lang="ja-JP" altLang="en-US" sz="1400" dirty="0" smtClean="0"/>
              <a:t>月上旬に開設。</a:t>
            </a:r>
          </a:p>
          <a:p>
            <a:r>
              <a:rPr lang="en-US" altLang="ja-JP" dirty="0" smtClean="0"/>
              <a:t>2020</a:t>
            </a:r>
            <a:r>
              <a:rPr lang="ja-JP" altLang="en-US" dirty="0" smtClean="0"/>
              <a:t>年度下期の取引価格交渉がまとまる</a:t>
            </a:r>
            <a:r>
              <a:rPr lang="ja-JP" altLang="en-US" b="1" u="sng" dirty="0" smtClean="0"/>
              <a:t>本年</a:t>
            </a:r>
            <a:r>
              <a:rPr lang="en-US" altLang="ja-JP" b="1" u="sng" dirty="0" smtClean="0"/>
              <a:t>8</a:t>
            </a:r>
            <a:r>
              <a:rPr lang="ja-JP" altLang="en-US" b="1" u="sng" dirty="0" smtClean="0"/>
              <a:t>月に向け、「宣言」の働きかけ</a:t>
            </a:r>
            <a:r>
              <a:rPr lang="ja-JP" altLang="en-US" dirty="0" smtClean="0"/>
              <a:t>を行う。</a:t>
            </a:r>
          </a:p>
          <a:p>
            <a:r>
              <a:rPr lang="ja-JP" altLang="en-US" dirty="0" smtClean="0"/>
              <a:t>「振興基準」に違反し、</a:t>
            </a:r>
            <a:r>
              <a:rPr lang="ja-JP" altLang="en-US" b="1" u="sng" dirty="0" smtClean="0"/>
              <a:t>主務大臣の指導・助言を受けた場合など、「宣言」を履行していないと認められる場合には、「宣言」のサイトへの掲載を取りやめることがあり得る</a:t>
            </a:r>
            <a:r>
              <a:rPr lang="ja-JP" altLang="en-US" sz="1200" dirty="0" smtClean="0"/>
              <a:t>（注</a:t>
            </a:r>
            <a:r>
              <a:rPr lang="en-US" altLang="ja-JP" sz="1200" dirty="0" smtClean="0"/>
              <a:t>2</a:t>
            </a:r>
            <a:r>
              <a:rPr lang="ja-JP" altLang="en-US" sz="1200" dirty="0" smtClean="0"/>
              <a:t>）</a:t>
            </a:r>
            <a:r>
              <a:rPr lang="ja-JP" altLang="en-US" dirty="0" smtClean="0"/>
              <a:t>とすることで、宣言の実効性を担保。</a:t>
            </a:r>
          </a:p>
          <a:p>
            <a:r>
              <a:rPr lang="ja-JP" altLang="en-US" dirty="0" smtClean="0"/>
              <a:t>同時に、宣言企業に対しては、企業向け支援策（例：省エネ補助金、</a:t>
            </a:r>
            <a:r>
              <a:rPr lang="en-US" altLang="ja-JP" dirty="0" smtClean="0"/>
              <a:t>NEDO</a:t>
            </a:r>
            <a:r>
              <a:rPr lang="ja-JP" altLang="en-US" dirty="0" smtClean="0"/>
              <a:t>の研究開発補助金）の優先採択（審査において加点）することを検討。</a:t>
            </a:r>
            <a:endParaRPr lang="ja-JP" altLang="en-US" dirty="0"/>
          </a:p>
        </p:txBody>
      </p:sp>
      <p:sp>
        <p:nvSpPr>
          <p:cNvPr id="4" name="テキスト ボックス 3"/>
          <p:cNvSpPr txBox="1"/>
          <p:nvPr/>
        </p:nvSpPr>
        <p:spPr>
          <a:xfrm>
            <a:off x="128464" y="6165304"/>
            <a:ext cx="9505056"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）中小企業庁長官より、同協会会長にポータルサイトの開設・運営を文書で依頼。協会より開設・運営するとの回答あり。</a:t>
            </a:r>
          </a:p>
          <a:p>
            <a:pPr marL="360363" indent="-360363"/>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掲載の基準（例：役員に暴力団関係者がいないこと、過去、宣言の掲載取りやめがあった場合には、取りやめから一定期間が経過していること）や掲載取りやめの基準（例：宣言を履行していないと認められる場合）は資料</a:t>
            </a:r>
            <a:r>
              <a:rPr kumimoji="1" lang="en-US" altLang="ja-JP" sz="1200" smtClean="0">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参照</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7</a:t>
            </a:fld>
            <a:endParaRPr kumimoji="1" lang="ja-JP" altLang="en-US"/>
          </a:p>
        </p:txBody>
      </p:sp>
    </p:spTree>
    <p:extLst>
      <p:ext uri="{BB962C8B-B14F-4D97-AF65-F5344CB8AC3E}">
        <p14:creationId xmlns:p14="http://schemas.microsoft.com/office/powerpoint/2010/main" val="3391925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68524" y="2852936"/>
            <a:ext cx="8568952" cy="646331"/>
          </a:xfrm>
        </p:spPr>
        <p:txBody>
          <a:bodyPr/>
          <a:lstStyle/>
          <a:p>
            <a:pPr algn="ctr"/>
            <a:r>
              <a:rPr lang="ja-JP" altLang="en-US" sz="3600" dirty="0" smtClean="0">
                <a:latin typeface="メイリオ" panose="020B0604030504040204" pitchFamily="50" charset="-128"/>
                <a:ea typeface="メイリオ" panose="020B0604030504040204" pitchFamily="50" charset="-128"/>
              </a:rPr>
              <a:t>参考</a:t>
            </a:r>
            <a:r>
              <a:rPr lang="ja-JP" altLang="en-US" sz="3600" dirty="0">
                <a:latin typeface="メイリオ" panose="020B0604030504040204" pitchFamily="50" charset="-128"/>
                <a:ea typeface="メイリオ" panose="020B0604030504040204" pitchFamily="50" charset="-128"/>
              </a:rPr>
              <a:t>資料</a:t>
            </a:r>
            <a:endParaRPr kumimoji="1" lang="ja-JP" altLang="en-US" sz="3600" dirty="0"/>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8</a:t>
            </a:fld>
            <a:endParaRPr kumimoji="1" lang="ja-JP" altLang="en-US"/>
          </a:p>
        </p:txBody>
      </p:sp>
    </p:spTree>
    <p:extLst>
      <p:ext uri="{BB962C8B-B14F-4D97-AF65-F5344CB8AC3E}">
        <p14:creationId xmlns:p14="http://schemas.microsoft.com/office/powerpoint/2010/main" val="29011982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1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1&quot;&gt;&lt;elem m_fUsage=&quot;2.28355207972540963368E+00&quot;&gt;&lt;m_msothmcolidx val=&quot;0&quot;/&gt;&lt;m_rgb r=&quot;FF&quot; g=&quot;5A&quot; b=&quot;00&quot;/&gt;&lt;m_nBrightness tagver0=&quot;26206&quot; tagname0=&quot;m_nBrightnessUNRECOGNIZED&quot; val=&quot;0&quot;/&gt;&lt;/elem&gt;&lt;elem m_fUsage=&quot;2.08486093582874110197E+00&quot;&gt;&lt;m_msothmcolidx val=&quot;0&quot;/&gt;&lt;m_rgb r=&quot;C8&quot; g=&quot;E6&quot; b=&quot;E6&quot;/&gt;&lt;m_nBrightness tagver0=&quot;26206&quot; tagname0=&quot;m_nBrightnessUNRECOGNIZED&quot; val=&quot;0&quot;/&gt;&lt;/elem&gt;&lt;elem m_fUsage=&quot;1.57070000358538952590E+00&quot;&gt;&lt;m_msothmcolidx val=&quot;0&quot;/&gt;&lt;m_rgb r=&quot;00&quot; g=&quot;64&quot; b=&quot;C8&quot;/&gt;&lt;m_nBrightness tagver0=&quot;26206&quot; tagname0=&quot;m_nBrightnessUNRECOGNIZED&quot; val=&quot;0&quot;/&gt;&lt;/elem&gt;&lt;elem m_fUsage=&quot;1.42587543726200371985E+00&quot;&gt;&lt;m_msothmcolidx val=&quot;0&quot;/&gt;&lt;m_rgb r=&quot;00&quot; g=&quot;28&quot; b=&quot;6E&quot;/&gt;&lt;m_nBrightness tagver0=&quot;26206&quot; tagname0=&quot;m_nBrightnessUNRECOGNIZED&quot; val=&quot;0&quot;/&gt;&lt;/elem&gt;&lt;elem m_fUsage=&quot;1.10595293393185190034E+00&quot;&gt;&lt;m_msothmcolidx val=&quot;0&quot;/&gt;&lt;m_rgb r=&quot;B1&quot; g=&quot;97&quot; b=&quot;D3&quot;/&gt;&lt;m_nBrightness tagver0=&quot;26206&quot; tagname0=&quot;m_nBrightnessUNRECOGNIZED&quot; val=&quot;0&quot;/&gt;&lt;/elem&gt;&lt;elem m_fUsage=&quot;6.33446890144005347878E-01&quot;&gt;&lt;m_msothmcolidx val=&quot;0&quot;/&gt;&lt;m_rgb r=&quot;FF&quot; g=&quot;BE&quot; b=&quot;3C&quot;/&gt;&lt;m_nBrightness tagver0=&quot;26206&quot; tagname0=&quot;m_nBrightnessUNRECOGNIZED&quot; val=&quot;0&quot;/&gt;&lt;/elem&gt;&lt;elem m_fUsage=&quot;4.77146176441354208375E-01&quot;&gt;&lt;m_msothmcolidx val=&quot;0&quot;/&gt;&lt;m_rgb r=&quot;99&quot; g=&quot;D6&quot; b=&quot;EC&quot;/&gt;&lt;m_nBrightness tagver0=&quot;26206&quot; tagname0=&quot;m_nBrightnessUNRECOGNIZED&quot; val=&quot;0&quot;/&gt;&lt;/elem&gt;&lt;elem m_fUsage=&quot;3.60524646222348976732E-01&quot;&gt;&lt;m_msothmcolidx val=&quot;0&quot;/&gt;&lt;m_rgb r=&quot;A0&quot; g=&quot;C8&quot; b=&quot;4D&quot;/&gt;&lt;m_nBrightness tagver0=&quot;26206&quot; tagname0=&quot;m_nBrightnessUNRECOGNIZED&quot; val=&quot;0&quot;/&gt;&lt;/elem&gt;&lt;elem m_fUsage=&quot;3.49896541430313942622E-02&quot;&gt;&lt;m_msothmcolidx val=&quot;0&quot;/&gt;&lt;m_rgb r=&quot;A0&quot; g=&quot;15&quot; b=&quot;3A&quot;/&gt;&lt;m_nBrightness tagver0=&quot;26206&quot; tagname0=&quot;m_nBrightnessUNRECOGNIZED&quot; val=&quot;0&quot;/&gt;&lt;/elem&gt;&lt;elem m_fUsage=&quot;2.29501908041620690526E-02&quot;&gt;&lt;m_msothmcolidx val=&quot;0&quot;/&gt;&lt;m_rgb r=&quot;00&quot; g=&quot;98&quot; b=&quot;D0&quot;/&gt;&lt;m_nBrightness tagver0=&quot;26206&quot; tagname0=&quot;m_nBrightnessUNRECOGNIZED&quot; val=&quot;0&quot;/&gt;&lt;/elem&gt;&lt;elem m_fUsage=&quot;7.38747909397624429536E-07&quot;&gt;&lt;m_msothmcolidx val=&quot;0&quot;/&gt;&lt;m_rgb r=&quot;EB&quot; g=&quot;86&quot; b=&quot;F9&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EEFAC4F8-5372-4F77-B6EB-292543FDB11B}" vid="{F3909443-3E9A-4DD8-A95D-A134317FA3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0</TotalTime>
  <Words>5186</Words>
  <Application>Microsoft Office PowerPoint</Application>
  <PresentationFormat>A4 210 x 297 mm</PresentationFormat>
  <Paragraphs>461</Paragraphs>
  <Slides>19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Meiryo UI</vt:lpstr>
      <vt:lpstr>ＭＳ Ｐゴシック</vt:lpstr>
      <vt:lpstr>MS-Mincho</vt:lpstr>
      <vt:lpstr>新細明體</vt:lpstr>
      <vt:lpstr>メイリオ</vt:lpstr>
      <vt:lpstr>Arial</vt:lpstr>
      <vt:lpstr>Calibri</vt:lpstr>
      <vt:lpstr>Times New Roman</vt:lpstr>
      <vt:lpstr>Wingdings</vt:lpstr>
      <vt:lpstr>【機○・記載例なし】</vt:lpstr>
      <vt:lpstr>パートナーシップの現状と課題</vt:lpstr>
      <vt:lpstr>PowerPoint プレゼンテーション</vt:lpstr>
      <vt:lpstr>PowerPoint プレゼンテーション</vt:lpstr>
      <vt:lpstr>PowerPoint プレゼンテーション</vt:lpstr>
      <vt:lpstr>PowerPoint プレゼンテーション</vt:lpstr>
      <vt:lpstr>官公需における対応について</vt:lpstr>
      <vt:lpstr>PowerPoint プレゼンテーション</vt:lpstr>
      <vt:lpstr>「パートナーシップ構築宣言」の仕組み（資料3-2参照）</vt:lpstr>
      <vt:lpstr>参考資料</vt:lpstr>
      <vt:lpstr>下請Ｇメンヒアリングの概要</vt:lpstr>
      <vt:lpstr>PowerPoint プレゼンテーション</vt:lpstr>
      <vt:lpstr>PowerPoint プレゼンテーション</vt:lpstr>
      <vt:lpstr>PowerPoint プレゼンテーション</vt:lpstr>
      <vt:lpstr>PowerPoint プレゼンテーション</vt:lpstr>
      <vt:lpstr>下請中小企業振興法に基づく「振興基準」（抜粋）</vt:lpstr>
      <vt:lpstr>価値創造企業に関する賢人会議「中間報告」（抜粋）</vt:lpstr>
      <vt:lpstr>PowerPoint プレゼンテーション</vt:lpstr>
      <vt:lpstr>新たな価値創造に向けた可能性</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2019-09-17T02:33:56Z</dcterms:created>
  <dcterms:modified xsi:type="dcterms:W3CDTF">2020-06-02T00:42:47Z</dcterms:modified>
</cp:coreProperties>
</file>