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to" initials="MI" lastIdx="4" clrIdx="0">
    <p:extLst>
      <p:ext uri="{19B8F6BF-5375-455C-9EA6-DF929625EA0E}">
        <p15:presenceInfo xmlns:p15="http://schemas.microsoft.com/office/powerpoint/2012/main" userId="MIto"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F9FF"/>
    <a:srgbClr val="FFFFCC"/>
    <a:srgbClr val="FFCCFF"/>
    <a:srgbClr val="D5EFFF"/>
    <a:srgbClr val="CCFFCC"/>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p:cViewPr varScale="1">
        <p:scale>
          <a:sx n="86" d="100"/>
          <a:sy n="86" d="100"/>
        </p:scale>
        <p:origin x="1354"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73F1615-734C-4829-BF17-6B79A85583AC}" type="datetimeFigureOut">
              <a:rPr kumimoji="1" lang="ja-JP" altLang="en-US" smtClean="0"/>
              <a:t>2019/3/25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4DC243C-FB20-46E8-B06B-C373BF5B2ED9}" type="slidenum">
              <a:rPr kumimoji="1" lang="ja-JP" altLang="en-US" smtClean="0"/>
              <a:t>‹#›</a:t>
            </a:fld>
            <a:endParaRPr kumimoji="1" lang="ja-JP" altLang="en-US"/>
          </a:p>
        </p:txBody>
      </p:sp>
    </p:spTree>
    <p:extLst>
      <p:ext uri="{BB962C8B-B14F-4D97-AF65-F5344CB8AC3E}">
        <p14:creationId xmlns:p14="http://schemas.microsoft.com/office/powerpoint/2010/main" val="3628261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73F1615-734C-4829-BF17-6B79A85583AC}" type="datetimeFigureOut">
              <a:rPr kumimoji="1" lang="ja-JP" altLang="en-US" smtClean="0"/>
              <a:t>2019/3/25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4DC243C-FB20-46E8-B06B-C373BF5B2ED9}" type="slidenum">
              <a:rPr kumimoji="1" lang="ja-JP" altLang="en-US" smtClean="0"/>
              <a:t>‹#›</a:t>
            </a:fld>
            <a:endParaRPr kumimoji="1" lang="ja-JP" altLang="en-US"/>
          </a:p>
        </p:txBody>
      </p:sp>
    </p:spTree>
    <p:extLst>
      <p:ext uri="{BB962C8B-B14F-4D97-AF65-F5344CB8AC3E}">
        <p14:creationId xmlns:p14="http://schemas.microsoft.com/office/powerpoint/2010/main" val="10488051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73F1615-734C-4829-BF17-6B79A85583AC}" type="datetimeFigureOut">
              <a:rPr kumimoji="1" lang="ja-JP" altLang="en-US" smtClean="0"/>
              <a:t>2019/3/25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4DC243C-FB20-46E8-B06B-C373BF5B2ED9}" type="slidenum">
              <a:rPr kumimoji="1" lang="ja-JP" altLang="en-US" smtClean="0"/>
              <a:t>‹#›</a:t>
            </a:fld>
            <a:endParaRPr kumimoji="1" lang="ja-JP" altLang="en-US"/>
          </a:p>
        </p:txBody>
      </p:sp>
    </p:spTree>
    <p:extLst>
      <p:ext uri="{BB962C8B-B14F-4D97-AF65-F5344CB8AC3E}">
        <p14:creationId xmlns:p14="http://schemas.microsoft.com/office/powerpoint/2010/main" val="1642636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73F1615-734C-4829-BF17-6B79A85583AC}" type="datetimeFigureOut">
              <a:rPr kumimoji="1" lang="ja-JP" altLang="en-US" smtClean="0"/>
              <a:t>2019/3/25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4DC243C-FB20-46E8-B06B-C373BF5B2ED9}" type="slidenum">
              <a:rPr kumimoji="1" lang="ja-JP" altLang="en-US" smtClean="0"/>
              <a:t>‹#›</a:t>
            </a:fld>
            <a:endParaRPr kumimoji="1" lang="ja-JP" altLang="en-US"/>
          </a:p>
        </p:txBody>
      </p:sp>
    </p:spTree>
    <p:extLst>
      <p:ext uri="{BB962C8B-B14F-4D97-AF65-F5344CB8AC3E}">
        <p14:creationId xmlns:p14="http://schemas.microsoft.com/office/powerpoint/2010/main" val="896821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73F1615-734C-4829-BF17-6B79A85583AC}" type="datetimeFigureOut">
              <a:rPr kumimoji="1" lang="ja-JP" altLang="en-US" smtClean="0"/>
              <a:t>2019/3/25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4DC243C-FB20-46E8-B06B-C373BF5B2ED9}" type="slidenum">
              <a:rPr kumimoji="1" lang="ja-JP" altLang="en-US" smtClean="0"/>
              <a:t>‹#›</a:t>
            </a:fld>
            <a:endParaRPr kumimoji="1" lang="ja-JP" altLang="en-US"/>
          </a:p>
        </p:txBody>
      </p:sp>
    </p:spTree>
    <p:extLst>
      <p:ext uri="{BB962C8B-B14F-4D97-AF65-F5344CB8AC3E}">
        <p14:creationId xmlns:p14="http://schemas.microsoft.com/office/powerpoint/2010/main" val="31956994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73F1615-734C-4829-BF17-6B79A85583AC}" type="datetimeFigureOut">
              <a:rPr kumimoji="1" lang="ja-JP" altLang="en-US" smtClean="0"/>
              <a:t>2019/3/25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4DC243C-FB20-46E8-B06B-C373BF5B2ED9}" type="slidenum">
              <a:rPr kumimoji="1" lang="ja-JP" altLang="en-US" smtClean="0"/>
              <a:t>‹#›</a:t>
            </a:fld>
            <a:endParaRPr kumimoji="1" lang="ja-JP" altLang="en-US"/>
          </a:p>
        </p:txBody>
      </p:sp>
    </p:spTree>
    <p:extLst>
      <p:ext uri="{BB962C8B-B14F-4D97-AF65-F5344CB8AC3E}">
        <p14:creationId xmlns:p14="http://schemas.microsoft.com/office/powerpoint/2010/main" val="27465696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73F1615-734C-4829-BF17-6B79A85583AC}" type="datetimeFigureOut">
              <a:rPr kumimoji="1" lang="ja-JP" altLang="en-US" smtClean="0"/>
              <a:t>2019/3/25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4DC243C-FB20-46E8-B06B-C373BF5B2ED9}" type="slidenum">
              <a:rPr kumimoji="1" lang="ja-JP" altLang="en-US" smtClean="0"/>
              <a:t>‹#›</a:t>
            </a:fld>
            <a:endParaRPr kumimoji="1" lang="ja-JP" altLang="en-US"/>
          </a:p>
        </p:txBody>
      </p:sp>
    </p:spTree>
    <p:extLst>
      <p:ext uri="{BB962C8B-B14F-4D97-AF65-F5344CB8AC3E}">
        <p14:creationId xmlns:p14="http://schemas.microsoft.com/office/powerpoint/2010/main" val="195770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273F1615-734C-4829-BF17-6B79A85583AC}" type="datetimeFigureOut">
              <a:rPr kumimoji="1" lang="ja-JP" altLang="en-US" smtClean="0"/>
              <a:t>2019/3/25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4DC243C-FB20-46E8-B06B-C373BF5B2ED9}" type="slidenum">
              <a:rPr kumimoji="1" lang="ja-JP" altLang="en-US" smtClean="0"/>
              <a:t>‹#›</a:t>
            </a:fld>
            <a:endParaRPr kumimoji="1" lang="ja-JP" altLang="en-US"/>
          </a:p>
        </p:txBody>
      </p:sp>
    </p:spTree>
    <p:extLst>
      <p:ext uri="{BB962C8B-B14F-4D97-AF65-F5344CB8AC3E}">
        <p14:creationId xmlns:p14="http://schemas.microsoft.com/office/powerpoint/2010/main" val="30640939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3F1615-734C-4829-BF17-6B79A85583AC}" type="datetimeFigureOut">
              <a:rPr kumimoji="1" lang="ja-JP" altLang="en-US" smtClean="0"/>
              <a:t>2019/3/25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4DC243C-FB20-46E8-B06B-C373BF5B2ED9}" type="slidenum">
              <a:rPr kumimoji="1" lang="ja-JP" altLang="en-US" smtClean="0"/>
              <a:t>‹#›</a:t>
            </a:fld>
            <a:endParaRPr kumimoji="1" lang="ja-JP" altLang="en-US"/>
          </a:p>
        </p:txBody>
      </p:sp>
    </p:spTree>
    <p:extLst>
      <p:ext uri="{BB962C8B-B14F-4D97-AF65-F5344CB8AC3E}">
        <p14:creationId xmlns:p14="http://schemas.microsoft.com/office/powerpoint/2010/main" val="2384434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73F1615-734C-4829-BF17-6B79A85583AC}" type="datetimeFigureOut">
              <a:rPr kumimoji="1" lang="ja-JP" altLang="en-US" smtClean="0"/>
              <a:t>2019/3/25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4DC243C-FB20-46E8-B06B-C373BF5B2ED9}" type="slidenum">
              <a:rPr kumimoji="1" lang="ja-JP" altLang="en-US" smtClean="0"/>
              <a:t>‹#›</a:t>
            </a:fld>
            <a:endParaRPr kumimoji="1" lang="ja-JP" altLang="en-US"/>
          </a:p>
        </p:txBody>
      </p:sp>
    </p:spTree>
    <p:extLst>
      <p:ext uri="{BB962C8B-B14F-4D97-AF65-F5344CB8AC3E}">
        <p14:creationId xmlns:p14="http://schemas.microsoft.com/office/powerpoint/2010/main" val="10387786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73F1615-734C-4829-BF17-6B79A85583AC}" type="datetimeFigureOut">
              <a:rPr kumimoji="1" lang="ja-JP" altLang="en-US" smtClean="0"/>
              <a:t>2019/3/25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4DC243C-FB20-46E8-B06B-C373BF5B2ED9}" type="slidenum">
              <a:rPr kumimoji="1" lang="ja-JP" altLang="en-US" smtClean="0"/>
              <a:t>‹#›</a:t>
            </a:fld>
            <a:endParaRPr kumimoji="1" lang="ja-JP" altLang="en-US"/>
          </a:p>
        </p:txBody>
      </p:sp>
    </p:spTree>
    <p:extLst>
      <p:ext uri="{BB962C8B-B14F-4D97-AF65-F5344CB8AC3E}">
        <p14:creationId xmlns:p14="http://schemas.microsoft.com/office/powerpoint/2010/main" val="10495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3F1615-734C-4829-BF17-6B79A85583AC}" type="datetimeFigureOut">
              <a:rPr kumimoji="1" lang="ja-JP" altLang="en-US" smtClean="0"/>
              <a:t>2019/3/25</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DC243C-FB20-46E8-B06B-C373BF5B2ED9}" type="slidenum">
              <a:rPr kumimoji="1" lang="ja-JP" altLang="en-US" smtClean="0"/>
              <a:t>‹#›</a:t>
            </a:fld>
            <a:endParaRPr kumimoji="1" lang="ja-JP" altLang="en-US"/>
          </a:p>
        </p:txBody>
      </p:sp>
    </p:spTree>
    <p:extLst>
      <p:ext uri="{BB962C8B-B14F-4D97-AF65-F5344CB8AC3E}">
        <p14:creationId xmlns:p14="http://schemas.microsoft.com/office/powerpoint/2010/main" val="13728501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図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18342" y="3822143"/>
            <a:ext cx="1028275" cy="1188758"/>
          </a:xfrm>
          <a:prstGeom prst="rect">
            <a:avLst/>
          </a:prstGeom>
        </p:spPr>
      </p:pic>
      <p:pic>
        <p:nvPicPr>
          <p:cNvPr id="11" name="図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36714" y="3894194"/>
            <a:ext cx="1050721" cy="1090615"/>
          </a:xfrm>
          <a:prstGeom prst="rect">
            <a:avLst/>
          </a:prstGeom>
        </p:spPr>
      </p:pic>
      <p:sp>
        <p:nvSpPr>
          <p:cNvPr id="17" name="右矢印 16"/>
          <p:cNvSpPr/>
          <p:nvPr/>
        </p:nvSpPr>
        <p:spPr>
          <a:xfrm>
            <a:off x="3791525" y="4124284"/>
            <a:ext cx="2970580" cy="240569"/>
          </a:xfrm>
          <a:prstGeom prst="rightArrow">
            <a:avLst>
              <a:gd name="adj1" fmla="val 36147"/>
              <a:gd name="adj2" fmla="val 74244"/>
            </a:avLst>
          </a:prstGeom>
          <a:solidFill>
            <a:srgbClr val="CCFFCC"/>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円形吹き出し 30"/>
          <p:cNvSpPr/>
          <p:nvPr/>
        </p:nvSpPr>
        <p:spPr>
          <a:xfrm>
            <a:off x="5205269" y="3471801"/>
            <a:ext cx="1440000" cy="540000"/>
          </a:xfrm>
          <a:prstGeom prst="wedgeEllipseCallout">
            <a:avLst>
              <a:gd name="adj1" fmla="val 79712"/>
              <a:gd name="adj2" fmla="val 52887"/>
            </a:avLst>
          </a:prstGeom>
          <a:solidFill>
            <a:srgbClr val="CCFFCC"/>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p:cNvSpPr txBox="1"/>
          <p:nvPr/>
        </p:nvSpPr>
        <p:spPr>
          <a:xfrm>
            <a:off x="1320384" y="42438"/>
            <a:ext cx="6322024" cy="338554"/>
          </a:xfrm>
          <a:prstGeom prst="rect">
            <a:avLst/>
          </a:prstGeom>
          <a:solidFill>
            <a:schemeClr val="bg1"/>
          </a:solidFill>
          <a:ln>
            <a:solidFill>
              <a:schemeClr val="tx1"/>
            </a:solidFill>
          </a:ln>
          <a:effectLst>
            <a:outerShdw dist="38100" dir="2700000" algn="tl" rotWithShape="0">
              <a:prstClr val="black"/>
            </a:outerShdw>
          </a:effectLst>
        </p:spPr>
        <p:txBody>
          <a:bodyPr wrap="square" rtlCol="0">
            <a:spAutoFit/>
          </a:bodyPr>
          <a:lstStyle/>
          <a:p>
            <a:pPr algn="ctr"/>
            <a:r>
              <a:rPr kumimoji="1" lang="ja-JP" altLang="en-US" sz="1600" dirty="0">
                <a:latin typeface="HG丸ｺﾞｼｯｸM-PRO" panose="020F0600000000000000" pitchFamily="50" charset="-128"/>
                <a:ea typeface="HG丸ｺﾞｼｯｸM-PRO" panose="020F0600000000000000" pitchFamily="50" charset="-128"/>
              </a:rPr>
              <a:t>軽減税率実施後の支払手数料等の計算方法について</a:t>
            </a:r>
          </a:p>
        </p:txBody>
      </p:sp>
      <p:sp>
        <p:nvSpPr>
          <p:cNvPr id="7" name="テキスト ボックス 6"/>
          <p:cNvSpPr txBox="1"/>
          <p:nvPr/>
        </p:nvSpPr>
        <p:spPr>
          <a:xfrm>
            <a:off x="1860697" y="5169719"/>
            <a:ext cx="1164935" cy="307777"/>
          </a:xfrm>
          <a:prstGeom prst="rect">
            <a:avLst/>
          </a:prstGeom>
          <a:noFill/>
        </p:spPr>
        <p:txBody>
          <a:bodyPr wrap="square" rtlCol="0">
            <a:spAutoFit/>
          </a:bodyPr>
          <a:lstStyle/>
          <a:p>
            <a:pPr algn="ctr"/>
            <a:r>
              <a:rPr kumimoji="1" lang="en-US" altLang="ja-JP" sz="1400" dirty="0">
                <a:latin typeface="HG丸ｺﾞｼｯｸM-PRO" panose="020F0600000000000000" pitchFamily="50" charset="-128"/>
                <a:ea typeface="HG丸ｺﾞｼｯｸM-PRO" panose="020F0600000000000000" pitchFamily="50" charset="-128"/>
              </a:rPr>
              <a:t>【</a:t>
            </a:r>
            <a:r>
              <a:rPr kumimoji="1" lang="ja-JP" altLang="en-US" sz="1400" dirty="0">
                <a:latin typeface="HG丸ｺﾞｼｯｸM-PRO" panose="020F0600000000000000" pitchFamily="50" charset="-128"/>
                <a:ea typeface="HG丸ｺﾞｼｯｸM-PRO" panose="020F0600000000000000" pitchFamily="50" charset="-128"/>
              </a:rPr>
              <a:t>自販機</a:t>
            </a:r>
            <a:r>
              <a:rPr kumimoji="1" lang="en-US" altLang="ja-JP" sz="1400" dirty="0">
                <a:latin typeface="HG丸ｺﾞｼｯｸM-PRO" panose="020F0600000000000000" pitchFamily="50" charset="-128"/>
                <a:ea typeface="HG丸ｺﾞｼｯｸM-PRO" panose="020F0600000000000000" pitchFamily="50" charset="-128"/>
              </a:rPr>
              <a:t>】</a:t>
            </a:r>
          </a:p>
        </p:txBody>
      </p:sp>
      <p:sp>
        <p:nvSpPr>
          <p:cNvPr id="9" name="テキスト ボックス 8"/>
          <p:cNvSpPr txBox="1"/>
          <p:nvPr/>
        </p:nvSpPr>
        <p:spPr>
          <a:xfrm>
            <a:off x="6722001" y="3333685"/>
            <a:ext cx="1620957" cy="307777"/>
          </a:xfrm>
          <a:prstGeom prst="rect">
            <a:avLst/>
          </a:prstGeom>
          <a:noFill/>
        </p:spPr>
        <p:txBody>
          <a:bodyPr wrap="none" rtlCol="0">
            <a:spAutoFit/>
          </a:bodyPr>
          <a:lstStyle/>
          <a:p>
            <a:pPr algn="ctr"/>
            <a:r>
              <a:rPr kumimoji="1" lang="en-US" altLang="ja-JP" sz="1400" dirty="0">
                <a:latin typeface="HG丸ｺﾞｼｯｸM-PRO" panose="020F0600000000000000" pitchFamily="50" charset="-128"/>
                <a:ea typeface="HG丸ｺﾞｼｯｸM-PRO" panose="020F0600000000000000" pitchFamily="50" charset="-128"/>
              </a:rPr>
              <a:t>【</a:t>
            </a:r>
            <a:r>
              <a:rPr kumimoji="1" lang="ja-JP" altLang="en-US" sz="1400" dirty="0">
                <a:latin typeface="HG丸ｺﾞｼｯｸM-PRO" panose="020F0600000000000000" pitchFamily="50" charset="-128"/>
                <a:ea typeface="HG丸ｺﾞｼｯｸM-PRO" panose="020F0600000000000000" pitchFamily="50" charset="-128"/>
              </a:rPr>
              <a:t>飲料メーカー</a:t>
            </a:r>
            <a:r>
              <a:rPr kumimoji="1" lang="en-US" altLang="ja-JP" sz="1400" dirty="0">
                <a:latin typeface="HG丸ｺﾞｼｯｸM-PRO" panose="020F0600000000000000" pitchFamily="50" charset="-128"/>
                <a:ea typeface="HG丸ｺﾞｼｯｸM-PRO" panose="020F0600000000000000" pitchFamily="50" charset="-128"/>
              </a:rPr>
              <a:t>】</a:t>
            </a:r>
            <a:endParaRPr kumimoji="1" lang="ja-JP" altLang="en-US" sz="1400" dirty="0">
              <a:latin typeface="HG丸ｺﾞｼｯｸM-PRO" panose="020F0600000000000000" pitchFamily="50" charset="-128"/>
              <a:ea typeface="HG丸ｺﾞｼｯｸM-PRO" panose="020F0600000000000000" pitchFamily="50" charset="-128"/>
            </a:endParaRPr>
          </a:p>
        </p:txBody>
      </p:sp>
      <p:pic>
        <p:nvPicPr>
          <p:cNvPr id="10" name="図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80874" y="4557500"/>
            <a:ext cx="889070" cy="750009"/>
          </a:xfrm>
          <a:prstGeom prst="rect">
            <a:avLst/>
          </a:prstGeom>
        </p:spPr>
      </p:pic>
      <p:sp>
        <p:nvSpPr>
          <p:cNvPr id="12" name="テキスト ボックス 11"/>
          <p:cNvSpPr txBox="1"/>
          <p:nvPr/>
        </p:nvSpPr>
        <p:spPr>
          <a:xfrm>
            <a:off x="2221940" y="3333685"/>
            <a:ext cx="1680268" cy="307777"/>
          </a:xfrm>
          <a:prstGeom prst="rect">
            <a:avLst/>
          </a:prstGeom>
          <a:noFill/>
        </p:spPr>
        <p:txBody>
          <a:bodyPr wrap="none" rtlCol="0">
            <a:spAutoFit/>
          </a:bodyPr>
          <a:lstStyle/>
          <a:p>
            <a:pPr algn="ctr"/>
            <a:r>
              <a:rPr kumimoji="1" lang="en-US" altLang="ja-JP" sz="1400" dirty="0">
                <a:latin typeface="HG丸ｺﾞｼｯｸM-PRO" panose="020F0600000000000000" pitchFamily="50" charset="-128"/>
                <a:ea typeface="HG丸ｺﾞｼｯｸM-PRO" panose="020F0600000000000000" pitchFamily="50" charset="-128"/>
              </a:rPr>
              <a:t>【</a:t>
            </a:r>
            <a:r>
              <a:rPr kumimoji="1" lang="ja-JP" altLang="en-US" sz="1400" dirty="0">
                <a:latin typeface="HG丸ｺﾞｼｯｸM-PRO" panose="020F0600000000000000" pitchFamily="50" charset="-128"/>
                <a:ea typeface="HG丸ｺﾞｼｯｸM-PRO" panose="020F0600000000000000" pitchFamily="50" charset="-128"/>
              </a:rPr>
              <a:t>自販機設置者</a:t>
            </a:r>
            <a:r>
              <a:rPr kumimoji="1" lang="en-US" altLang="ja-JP" sz="1400" dirty="0">
                <a:latin typeface="HG丸ｺﾞｼｯｸM-PRO" panose="020F0600000000000000" pitchFamily="50" charset="-128"/>
                <a:ea typeface="HG丸ｺﾞｼｯｸM-PRO" panose="020F0600000000000000" pitchFamily="50" charset="-128"/>
              </a:rPr>
              <a:t>】</a:t>
            </a:r>
            <a:endParaRPr kumimoji="1" lang="ja-JP" altLang="en-US" sz="1400" dirty="0">
              <a:latin typeface="HG丸ｺﾞｼｯｸM-PRO" panose="020F0600000000000000" pitchFamily="50" charset="-128"/>
              <a:ea typeface="HG丸ｺﾞｼｯｸM-PRO" panose="020F0600000000000000" pitchFamily="50" charset="-128"/>
            </a:endParaRPr>
          </a:p>
        </p:txBody>
      </p:sp>
      <p:sp>
        <p:nvSpPr>
          <p:cNvPr id="26" name="テキスト ボックス 25"/>
          <p:cNvSpPr txBox="1"/>
          <p:nvPr/>
        </p:nvSpPr>
        <p:spPr>
          <a:xfrm>
            <a:off x="5400424" y="3521643"/>
            <a:ext cx="1141658" cy="461665"/>
          </a:xfrm>
          <a:prstGeom prst="rect">
            <a:avLst/>
          </a:prstGeom>
          <a:noFill/>
        </p:spPr>
        <p:txBody>
          <a:bodyPr wrap="none" rtlCol="0">
            <a:spAutoFit/>
          </a:bodyPr>
          <a:lstStyle/>
          <a:p>
            <a:pPr algn="ctr"/>
            <a:r>
              <a:rPr kumimoji="1" lang="ja-JP" altLang="en-US" sz="1200" dirty="0">
                <a:latin typeface="HG丸ｺﾞｼｯｸM-PRO" panose="020F0600000000000000" pitchFamily="50" charset="-128"/>
                <a:ea typeface="HG丸ｺﾞｼｯｸM-PRO" panose="020F0600000000000000" pitchFamily="50" charset="-128"/>
              </a:rPr>
              <a:t>飲料売上</a:t>
            </a:r>
            <a:endParaRPr kumimoji="1" lang="en-US" altLang="ja-JP" sz="1200" dirty="0">
              <a:latin typeface="HG丸ｺﾞｼｯｸM-PRO" panose="020F0600000000000000" pitchFamily="50" charset="-128"/>
              <a:ea typeface="HG丸ｺﾞｼｯｸM-PRO" panose="020F0600000000000000" pitchFamily="50" charset="-128"/>
            </a:endParaRPr>
          </a:p>
          <a:p>
            <a:pPr algn="ctr"/>
            <a:r>
              <a:rPr kumimoji="1" lang="en-US" altLang="ja-JP" sz="1200" dirty="0">
                <a:latin typeface="HG丸ｺﾞｼｯｸM-PRO" panose="020F0600000000000000" pitchFamily="50" charset="-128"/>
                <a:ea typeface="HG丸ｺﾞｼｯｸM-PRO" panose="020F0600000000000000" pitchFamily="50" charset="-128"/>
              </a:rPr>
              <a:t>140</a:t>
            </a:r>
            <a:r>
              <a:rPr kumimoji="1" lang="ja-JP" altLang="en-US" sz="1200" dirty="0">
                <a:latin typeface="HG丸ｺﾞｼｯｸM-PRO" panose="020F0600000000000000" pitchFamily="50" charset="-128"/>
                <a:ea typeface="HG丸ｺﾞｼｯｸM-PRO" panose="020F0600000000000000" pitchFamily="50" charset="-128"/>
              </a:rPr>
              <a:t>（税込）</a:t>
            </a:r>
          </a:p>
        </p:txBody>
      </p:sp>
      <p:sp>
        <p:nvSpPr>
          <p:cNvPr id="49" name="円形吹き出し 48"/>
          <p:cNvSpPr/>
          <p:nvPr/>
        </p:nvSpPr>
        <p:spPr>
          <a:xfrm>
            <a:off x="3135911" y="4949634"/>
            <a:ext cx="1440000" cy="540000"/>
          </a:xfrm>
          <a:prstGeom prst="wedgeEllipseCallout">
            <a:avLst>
              <a:gd name="adj1" fmla="val -35348"/>
              <a:gd name="adj2" fmla="val -72164"/>
            </a:avLst>
          </a:prstGeom>
          <a:solidFill>
            <a:srgbClr val="FFCCFF"/>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テキスト ボックス 26"/>
          <p:cNvSpPr txBox="1"/>
          <p:nvPr/>
        </p:nvSpPr>
        <p:spPr>
          <a:xfrm>
            <a:off x="3262376" y="4977361"/>
            <a:ext cx="1261884" cy="461665"/>
          </a:xfrm>
          <a:prstGeom prst="rect">
            <a:avLst/>
          </a:prstGeom>
          <a:noFill/>
        </p:spPr>
        <p:txBody>
          <a:bodyPr wrap="none" rtlCol="0" anchor="ctr">
            <a:spAutoFit/>
          </a:bodyPr>
          <a:lstStyle/>
          <a:p>
            <a:pPr algn="ctr"/>
            <a:r>
              <a:rPr kumimoji="1" lang="ja-JP" altLang="en-US" sz="1200" dirty="0">
                <a:latin typeface="HG丸ｺﾞｼｯｸM-PRO" panose="020F0600000000000000" pitchFamily="50" charset="-128"/>
                <a:ea typeface="HG丸ｺﾞｼｯｸM-PRO" panose="020F0600000000000000" pitchFamily="50" charset="-128"/>
              </a:rPr>
              <a:t>販売手数料売上</a:t>
            </a:r>
            <a:endParaRPr kumimoji="1" lang="en-US" altLang="ja-JP" sz="1200" dirty="0">
              <a:latin typeface="HG丸ｺﾞｼｯｸM-PRO" panose="020F0600000000000000" pitchFamily="50" charset="-128"/>
              <a:ea typeface="HG丸ｺﾞｼｯｸM-PRO" panose="020F0600000000000000" pitchFamily="50" charset="-128"/>
            </a:endParaRPr>
          </a:p>
          <a:p>
            <a:pPr algn="ctr"/>
            <a:r>
              <a:rPr lang="en-US" altLang="ja-JP" sz="1200" b="1" u="sng" dirty="0">
                <a:solidFill>
                  <a:srgbClr val="FF0000"/>
                </a:solidFill>
                <a:latin typeface="HG丸ｺﾞｼｯｸM-PRO" panose="020F0600000000000000" pitchFamily="50" charset="-128"/>
                <a:ea typeface="HG丸ｺﾞｼｯｸM-PRO" panose="020F0600000000000000" pitchFamily="50" charset="-128"/>
              </a:rPr>
              <a:t>28</a:t>
            </a:r>
            <a:r>
              <a:rPr kumimoji="1" lang="ja-JP" altLang="en-US" sz="1200" b="1" u="sng" dirty="0">
                <a:solidFill>
                  <a:srgbClr val="FF0000"/>
                </a:solidFill>
                <a:latin typeface="HG丸ｺﾞｼｯｸM-PRO" panose="020F0600000000000000" pitchFamily="50" charset="-128"/>
                <a:ea typeface="HG丸ｺﾞｼｯｸM-PRO" panose="020F0600000000000000" pitchFamily="50" charset="-128"/>
              </a:rPr>
              <a:t>（</a:t>
            </a:r>
            <a:r>
              <a:rPr lang="ja-JP" altLang="en-US" sz="1200" b="1" u="sng" dirty="0">
                <a:solidFill>
                  <a:srgbClr val="FF0000"/>
                </a:solidFill>
                <a:latin typeface="HG丸ｺﾞｼｯｸM-PRO" panose="020F0600000000000000" pitchFamily="50" charset="-128"/>
                <a:ea typeface="HG丸ｺﾞｼｯｸM-PRO" panose="020F0600000000000000" pitchFamily="50" charset="-128"/>
              </a:rPr>
              <a:t>税込</a:t>
            </a:r>
            <a:r>
              <a:rPr kumimoji="1" lang="ja-JP" altLang="en-US" sz="1200" b="1" u="sng" dirty="0">
                <a:solidFill>
                  <a:srgbClr val="FF0000"/>
                </a:solidFill>
                <a:latin typeface="HG丸ｺﾞｼｯｸM-PRO" panose="020F0600000000000000" pitchFamily="50" charset="-128"/>
                <a:ea typeface="HG丸ｺﾞｼｯｸM-PRO" panose="020F0600000000000000" pitchFamily="50" charset="-128"/>
              </a:rPr>
              <a:t>）</a:t>
            </a:r>
            <a:endParaRPr kumimoji="1" lang="en-US" altLang="ja-JP" sz="1200" b="1" u="sng" dirty="0">
              <a:solidFill>
                <a:srgbClr val="FF0000"/>
              </a:solidFill>
              <a:latin typeface="HG丸ｺﾞｼｯｸM-PRO" panose="020F0600000000000000" pitchFamily="50" charset="-128"/>
              <a:ea typeface="HG丸ｺﾞｼｯｸM-PRO" panose="020F0600000000000000" pitchFamily="50" charset="-128"/>
            </a:endParaRPr>
          </a:p>
        </p:txBody>
      </p:sp>
      <p:sp>
        <p:nvSpPr>
          <p:cNvPr id="50" name="テキスト ボックス 49"/>
          <p:cNvSpPr txBox="1"/>
          <p:nvPr/>
        </p:nvSpPr>
        <p:spPr>
          <a:xfrm>
            <a:off x="1282439" y="4789737"/>
            <a:ext cx="603591" cy="276999"/>
          </a:xfrm>
          <a:prstGeom prst="rect">
            <a:avLst/>
          </a:prstGeom>
          <a:noFill/>
        </p:spPr>
        <p:txBody>
          <a:bodyPr wrap="square" rtlCol="0">
            <a:spAutoFit/>
          </a:bodyPr>
          <a:lstStyle/>
          <a:p>
            <a:pPr algn="ctr"/>
            <a:r>
              <a:rPr kumimoji="1" lang="en-US" altLang="ja-JP" sz="1200" dirty="0">
                <a:latin typeface="メイリオ" panose="020B0604030504040204" pitchFamily="50" charset="-128"/>
                <a:ea typeface="メイリオ" panose="020B0604030504040204" pitchFamily="50" charset="-128"/>
              </a:rPr>
              <a:t>140</a:t>
            </a:r>
            <a:endParaRPr kumimoji="1" lang="ja-JP" altLang="en-US" sz="1200" dirty="0">
              <a:latin typeface="メイリオ" panose="020B0604030504040204" pitchFamily="50" charset="-128"/>
              <a:ea typeface="メイリオ" panose="020B0604030504040204" pitchFamily="50" charset="-128"/>
            </a:endParaRPr>
          </a:p>
        </p:txBody>
      </p:sp>
      <p:sp>
        <p:nvSpPr>
          <p:cNvPr id="51" name="テキスト ボックス 50"/>
          <p:cNvSpPr txBox="1"/>
          <p:nvPr/>
        </p:nvSpPr>
        <p:spPr>
          <a:xfrm>
            <a:off x="4696641" y="4958657"/>
            <a:ext cx="603591" cy="276999"/>
          </a:xfrm>
          <a:prstGeom prst="rect">
            <a:avLst/>
          </a:prstGeom>
          <a:noFill/>
        </p:spPr>
        <p:txBody>
          <a:bodyPr wrap="square" rtlCol="0">
            <a:spAutoFit/>
          </a:bodyPr>
          <a:lstStyle/>
          <a:p>
            <a:pPr algn="ctr"/>
            <a:r>
              <a:rPr kumimoji="1" lang="en-US" altLang="ja-JP" sz="1200" b="1" dirty="0">
                <a:solidFill>
                  <a:srgbClr val="FF0000"/>
                </a:solidFill>
                <a:latin typeface="メイリオ" panose="020B0604030504040204" pitchFamily="50" charset="-128"/>
                <a:ea typeface="メイリオ" panose="020B0604030504040204" pitchFamily="50" charset="-128"/>
              </a:rPr>
              <a:t>28</a:t>
            </a:r>
            <a:endParaRPr kumimoji="1" lang="ja-JP" altLang="en-US" sz="1200" b="1" dirty="0">
              <a:solidFill>
                <a:srgbClr val="FF0000"/>
              </a:solidFill>
              <a:latin typeface="メイリオ" panose="020B0604030504040204" pitchFamily="50" charset="-128"/>
              <a:ea typeface="メイリオ" panose="020B0604030504040204" pitchFamily="50" charset="-128"/>
            </a:endParaRPr>
          </a:p>
        </p:txBody>
      </p:sp>
      <p:sp>
        <p:nvSpPr>
          <p:cNvPr id="55" name="テキスト ボックス 54"/>
          <p:cNvSpPr txBox="1"/>
          <p:nvPr/>
        </p:nvSpPr>
        <p:spPr>
          <a:xfrm>
            <a:off x="7936830" y="57871"/>
            <a:ext cx="1082348" cy="307777"/>
          </a:xfrm>
          <a:prstGeom prst="rect">
            <a:avLst/>
          </a:prstGeom>
          <a:noFill/>
        </p:spPr>
        <p:txBody>
          <a:bodyPr wrap="none" rtlCol="0">
            <a:spAutoFit/>
          </a:bodyPr>
          <a:lstStyle/>
          <a:p>
            <a:r>
              <a:rPr kumimoji="1" lang="en-US" altLang="ja-JP" sz="1400" dirty="0">
                <a:latin typeface="HG丸ｺﾞｼｯｸM-PRO" panose="020F0600000000000000" pitchFamily="50" charset="-128"/>
                <a:ea typeface="HG丸ｺﾞｼｯｸM-PRO" panose="020F0600000000000000" pitchFamily="50" charset="-128"/>
              </a:rPr>
              <a:t>【</a:t>
            </a:r>
            <a:r>
              <a:rPr kumimoji="1" lang="ja-JP" altLang="en-US" sz="1400" dirty="0">
                <a:latin typeface="HG丸ｺﾞｼｯｸM-PRO" panose="020F0600000000000000" pitchFamily="50" charset="-128"/>
                <a:ea typeface="HG丸ｺﾞｼｯｸM-PRO" panose="020F0600000000000000" pitchFamily="50" charset="-128"/>
              </a:rPr>
              <a:t>未定稿</a:t>
            </a:r>
            <a:r>
              <a:rPr kumimoji="1" lang="en-US" altLang="ja-JP" sz="1400" dirty="0">
                <a:latin typeface="HG丸ｺﾞｼｯｸM-PRO" panose="020F0600000000000000" pitchFamily="50" charset="-128"/>
                <a:ea typeface="HG丸ｺﾞｼｯｸM-PRO" panose="020F0600000000000000" pitchFamily="50" charset="-128"/>
              </a:rPr>
              <a:t>】</a:t>
            </a:r>
            <a:endParaRPr kumimoji="1" lang="ja-JP" altLang="en-US" sz="1400" dirty="0">
              <a:latin typeface="HG丸ｺﾞｼｯｸM-PRO" panose="020F0600000000000000" pitchFamily="50" charset="-128"/>
              <a:ea typeface="HG丸ｺﾞｼｯｸM-PRO" panose="020F0600000000000000" pitchFamily="50" charset="-128"/>
            </a:endParaRPr>
          </a:p>
        </p:txBody>
      </p:sp>
      <p:sp>
        <p:nvSpPr>
          <p:cNvPr id="54" name="テキスト ボックス 53"/>
          <p:cNvSpPr txBox="1"/>
          <p:nvPr/>
        </p:nvSpPr>
        <p:spPr>
          <a:xfrm>
            <a:off x="5426871" y="4398443"/>
            <a:ext cx="603591" cy="276999"/>
          </a:xfrm>
          <a:prstGeom prst="rect">
            <a:avLst/>
          </a:prstGeom>
          <a:noFill/>
        </p:spPr>
        <p:txBody>
          <a:bodyPr wrap="square" rtlCol="0">
            <a:spAutoFit/>
          </a:bodyPr>
          <a:lstStyle/>
          <a:p>
            <a:pPr algn="ctr"/>
            <a:r>
              <a:rPr kumimoji="1" lang="en-US" altLang="ja-JP" sz="1200" dirty="0">
                <a:latin typeface="メイリオ" panose="020B0604030504040204" pitchFamily="50" charset="-128"/>
                <a:ea typeface="メイリオ" panose="020B0604030504040204" pitchFamily="50" charset="-128"/>
              </a:rPr>
              <a:t>140</a:t>
            </a:r>
            <a:endParaRPr kumimoji="1" lang="ja-JP" altLang="en-US" sz="1200" dirty="0">
              <a:latin typeface="メイリオ" panose="020B0604030504040204" pitchFamily="50" charset="-128"/>
              <a:ea typeface="メイリオ" panose="020B0604030504040204" pitchFamily="50" charset="-128"/>
            </a:endParaRPr>
          </a:p>
        </p:txBody>
      </p:sp>
      <p:sp>
        <p:nvSpPr>
          <p:cNvPr id="60" name="右矢印 59"/>
          <p:cNvSpPr/>
          <p:nvPr/>
        </p:nvSpPr>
        <p:spPr>
          <a:xfrm rot="10800000">
            <a:off x="3791525" y="4660317"/>
            <a:ext cx="2970580" cy="240569"/>
          </a:xfrm>
          <a:prstGeom prst="rightArrow">
            <a:avLst>
              <a:gd name="adj1" fmla="val 36147"/>
              <a:gd name="adj2" fmla="val 74244"/>
            </a:avLst>
          </a:prstGeom>
          <a:solidFill>
            <a:srgbClr val="FFCCFF"/>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41" name="図 4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819315" y="4635834"/>
            <a:ext cx="360000" cy="360000"/>
          </a:xfrm>
          <a:prstGeom prst="rect">
            <a:avLst/>
          </a:prstGeom>
        </p:spPr>
      </p:pic>
      <p:sp>
        <p:nvSpPr>
          <p:cNvPr id="18" name="環状矢印 17"/>
          <p:cNvSpPr/>
          <p:nvPr/>
        </p:nvSpPr>
        <p:spPr>
          <a:xfrm rot="5400000">
            <a:off x="6521790" y="3856201"/>
            <a:ext cx="699082" cy="1322297"/>
          </a:xfrm>
          <a:prstGeom prst="circularArrow">
            <a:avLst>
              <a:gd name="adj1" fmla="val 12500"/>
              <a:gd name="adj2" fmla="val 1142319"/>
              <a:gd name="adj3" fmla="val 20457681"/>
              <a:gd name="adj4" fmla="val 10800000"/>
              <a:gd name="adj5" fmla="val 13730"/>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1" name="テキスト ボックス 20"/>
          <p:cNvSpPr txBox="1"/>
          <p:nvPr/>
        </p:nvSpPr>
        <p:spPr>
          <a:xfrm>
            <a:off x="111826" y="472812"/>
            <a:ext cx="8903064" cy="2539157"/>
          </a:xfrm>
          <a:prstGeom prst="rect">
            <a:avLst/>
          </a:prstGeom>
          <a:noFill/>
          <a:ln w="6350">
            <a:solidFill>
              <a:schemeClr val="tx1"/>
            </a:solidFill>
            <a:prstDash val="dash"/>
          </a:ln>
        </p:spPr>
        <p:txBody>
          <a:bodyPr wrap="square" rtlCol="0">
            <a:spAutoFit/>
          </a:bodyPr>
          <a:lstStyle/>
          <a:p>
            <a:pPr marL="174625" indent="-174625">
              <a:spcAft>
                <a:spcPts val="600"/>
              </a:spcAft>
            </a:pPr>
            <a:r>
              <a:rPr kumimoji="1" lang="ja-JP" altLang="en-US" sz="1400" dirty="0">
                <a:latin typeface="HG丸ｺﾞｼｯｸM-PRO" panose="020F0600000000000000" pitchFamily="50" charset="-128"/>
                <a:ea typeface="HG丸ｺﾞｼｯｸM-PRO" panose="020F0600000000000000" pitchFamily="50" charset="-128"/>
              </a:rPr>
              <a:t>○　</a:t>
            </a:r>
            <a:r>
              <a:rPr kumimoji="1" lang="ja-JP" altLang="en-US" sz="1400" u="sng" dirty="0">
                <a:latin typeface="HG丸ｺﾞｼｯｸM-PRO" panose="020F0600000000000000" pitchFamily="50" charset="-128"/>
                <a:ea typeface="HG丸ｺﾞｼｯｸM-PRO" panose="020F0600000000000000" pitchFamily="50" charset="-128"/>
              </a:rPr>
              <a:t>飲食料品の販売高（税込）に一定の割合を乗じて支払手数料等を計算する取引</a:t>
            </a:r>
            <a:r>
              <a:rPr kumimoji="1" lang="ja-JP" altLang="en-US" sz="1400" dirty="0">
                <a:latin typeface="HG丸ｺﾞｼｯｸM-PRO" panose="020F0600000000000000" pitchFamily="50" charset="-128"/>
                <a:ea typeface="HG丸ｺﾞｼｯｸM-PRO" panose="020F0600000000000000" pitchFamily="50" charset="-128"/>
              </a:rPr>
              <a:t>がある。</a:t>
            </a:r>
            <a:endParaRPr kumimoji="1" lang="en-US" altLang="ja-JP" sz="1400" dirty="0">
              <a:latin typeface="HG丸ｺﾞｼｯｸM-PRO" panose="020F0600000000000000" pitchFamily="50" charset="-128"/>
              <a:ea typeface="HG丸ｺﾞｼｯｸM-PRO" panose="020F0600000000000000" pitchFamily="50" charset="-128"/>
            </a:endParaRPr>
          </a:p>
          <a:p>
            <a:pPr marL="174625" indent="-174625">
              <a:spcAft>
                <a:spcPts val="600"/>
              </a:spcAft>
            </a:pPr>
            <a:r>
              <a:rPr lang="ja-JP" altLang="en-US" sz="1400" dirty="0">
                <a:latin typeface="HG丸ｺﾞｼｯｸM-PRO" panose="020F0600000000000000" pitchFamily="50" charset="-128"/>
                <a:ea typeface="HG丸ｺﾞｼｯｸM-PRO" panose="020F0600000000000000" pitchFamily="50" charset="-128"/>
              </a:rPr>
              <a:t>○　軽減税率制度実施後においては、</a:t>
            </a:r>
            <a:r>
              <a:rPr lang="ja-JP" altLang="en-US" sz="1400" u="sng" dirty="0">
                <a:latin typeface="HG丸ｺﾞｼｯｸM-PRO" panose="020F0600000000000000" pitchFamily="50" charset="-128"/>
                <a:ea typeface="HG丸ｺﾞｼｯｸM-PRO" panose="020F0600000000000000" pitchFamily="50" charset="-128"/>
              </a:rPr>
              <a:t>支払</a:t>
            </a:r>
            <a:r>
              <a:rPr kumimoji="1" lang="ja-JP" altLang="en-US" sz="1400" u="sng" dirty="0">
                <a:latin typeface="HG丸ｺﾞｼｯｸM-PRO" panose="020F0600000000000000" pitchFamily="50" charset="-128"/>
                <a:ea typeface="HG丸ｺﾞｼｯｸM-PRO" panose="020F0600000000000000" pitchFamily="50" charset="-128"/>
              </a:rPr>
              <a:t>手数料は標準税率</a:t>
            </a:r>
            <a:r>
              <a:rPr kumimoji="1" lang="ja-JP" altLang="en-US" sz="1400" dirty="0">
                <a:latin typeface="HG丸ｺﾞｼｯｸM-PRO" panose="020F0600000000000000" pitchFamily="50" charset="-128"/>
                <a:ea typeface="HG丸ｺﾞｼｯｸM-PRO" panose="020F0600000000000000" pitchFamily="50" charset="-128"/>
              </a:rPr>
              <a:t>となる一方、その計算のもととなる</a:t>
            </a:r>
            <a:r>
              <a:rPr kumimoji="1" lang="ja-JP" altLang="en-US" sz="1400" u="sng" dirty="0">
                <a:latin typeface="HG丸ｺﾞｼｯｸM-PRO" panose="020F0600000000000000" pitchFamily="50" charset="-128"/>
                <a:ea typeface="HG丸ｺﾞｼｯｸM-PRO" panose="020F0600000000000000" pitchFamily="50" charset="-128"/>
              </a:rPr>
              <a:t>飲食料品の販売高は軽減税率</a:t>
            </a:r>
            <a:r>
              <a:rPr kumimoji="1" lang="ja-JP" altLang="en-US" sz="1400" dirty="0">
                <a:latin typeface="HG丸ｺﾞｼｯｸM-PRO" panose="020F0600000000000000" pitchFamily="50" charset="-128"/>
                <a:ea typeface="HG丸ｺﾞｼｯｸM-PRO" panose="020F0600000000000000" pitchFamily="50" charset="-128"/>
              </a:rPr>
              <a:t>が適用されることとなる。</a:t>
            </a:r>
            <a:endParaRPr kumimoji="1" lang="en-US" altLang="ja-JP" sz="1400" dirty="0">
              <a:latin typeface="HG丸ｺﾞｼｯｸM-PRO" panose="020F0600000000000000" pitchFamily="50" charset="-128"/>
              <a:ea typeface="HG丸ｺﾞｼｯｸM-PRO" panose="020F0600000000000000" pitchFamily="50" charset="-128"/>
            </a:endParaRPr>
          </a:p>
          <a:p>
            <a:pPr marL="174625" indent="-174625">
              <a:spcAft>
                <a:spcPts val="600"/>
              </a:spcAft>
            </a:pPr>
            <a:r>
              <a:rPr lang="ja-JP" altLang="en-US" sz="1400" dirty="0">
                <a:latin typeface="HG丸ｺﾞｼｯｸM-PRO" panose="020F0600000000000000" pitchFamily="50" charset="-128"/>
                <a:ea typeface="HG丸ｺﾞｼｯｸM-PRO" panose="020F0600000000000000" pitchFamily="50" charset="-128"/>
              </a:rPr>
              <a:t>○　軽減税率制度実施後において、「</a:t>
            </a:r>
            <a:r>
              <a:rPr lang="ja-JP" altLang="en-US" sz="1400" dirty="0">
                <a:latin typeface="HGS創英角ﾎﾟｯﾌﾟ体" panose="040B0A00000000000000" pitchFamily="50" charset="-128"/>
                <a:ea typeface="HGS創英角ﾎﾟｯﾌﾟ体" panose="040B0A00000000000000" pitchFamily="50" charset="-128"/>
              </a:rPr>
              <a:t>税込</a:t>
            </a:r>
            <a:r>
              <a:rPr lang="ja-JP" altLang="en-US" sz="1400" dirty="0">
                <a:latin typeface="HG丸ｺﾞｼｯｸM-PRO" panose="020F0600000000000000" pitchFamily="50" charset="-128"/>
                <a:ea typeface="HG丸ｺﾞｼｯｸM-PRO" panose="020F0600000000000000" pitchFamily="50" charset="-128"/>
              </a:rPr>
              <a:t>の売上げ（軽減税率）」に手数料割合を乗じて「</a:t>
            </a:r>
            <a:r>
              <a:rPr lang="ja-JP" altLang="en-US" sz="1400" dirty="0">
                <a:latin typeface="HGS創英角ﾎﾟｯﾌﾟ体" panose="040B0A00000000000000" pitchFamily="50" charset="-128"/>
                <a:ea typeface="HGS創英角ﾎﾟｯﾌﾟ体" panose="040B0A00000000000000" pitchFamily="50" charset="-128"/>
              </a:rPr>
              <a:t>税込</a:t>
            </a:r>
            <a:r>
              <a:rPr lang="ja-JP" altLang="en-US" sz="1400" dirty="0">
                <a:latin typeface="HG丸ｺﾞｼｯｸM-PRO" panose="020F0600000000000000" pitchFamily="50" charset="-128"/>
                <a:ea typeface="HG丸ｺﾞｼｯｸM-PRO" panose="020F0600000000000000" pitchFamily="50" charset="-128"/>
              </a:rPr>
              <a:t>の支払手数料等」を算出する方法を存置すると、結果として、</a:t>
            </a:r>
            <a:r>
              <a:rPr lang="ja-JP" altLang="en-US" sz="1400" u="sng" dirty="0">
                <a:latin typeface="HGS創英角ﾎﾟｯﾌﾟ体" panose="040B0A00000000000000" pitchFamily="50" charset="-128"/>
                <a:ea typeface="HGS創英角ﾎﾟｯﾌﾟ体" panose="040B0A00000000000000" pitchFamily="50" charset="-128"/>
              </a:rPr>
              <a:t>税込の支払手数料等が据え置かれる</a:t>
            </a:r>
            <a:r>
              <a:rPr lang="ja-JP" altLang="en-US" sz="1400" dirty="0">
                <a:latin typeface="HG丸ｺﾞｼｯｸM-PRO" panose="020F0600000000000000" pitchFamily="50" charset="-128"/>
                <a:ea typeface="HG丸ｺﾞｼｯｸM-PRO" panose="020F0600000000000000" pitchFamily="50" charset="-128"/>
              </a:rPr>
              <a:t>こととなるため、</a:t>
            </a:r>
            <a:endParaRPr lang="en-US" altLang="ja-JP" sz="1400" dirty="0">
              <a:latin typeface="HG丸ｺﾞｼｯｸM-PRO" panose="020F0600000000000000" pitchFamily="50" charset="-128"/>
              <a:ea typeface="HG丸ｺﾞｼｯｸM-PRO" panose="020F0600000000000000" pitchFamily="50" charset="-128"/>
            </a:endParaRPr>
          </a:p>
          <a:p>
            <a:pPr marL="174625" indent="-174625">
              <a:spcAft>
                <a:spcPts val="300"/>
              </a:spcAft>
            </a:pPr>
            <a:r>
              <a:rPr lang="ja-JP" altLang="en-US" sz="1400" dirty="0">
                <a:latin typeface="HG丸ｺﾞｼｯｸM-PRO" panose="020F0600000000000000" pitchFamily="50" charset="-128"/>
                <a:ea typeface="HG丸ｺﾞｼｯｸM-PRO" panose="020F0600000000000000" pitchFamily="50" charset="-128"/>
              </a:rPr>
              <a:t>　・</a:t>
            </a:r>
            <a:r>
              <a:rPr lang="ja-JP" altLang="en-US" sz="1400" u="sng" dirty="0">
                <a:latin typeface="HG丸ｺﾞｼｯｸM-PRO" panose="020F0600000000000000" pitchFamily="50" charset="-128"/>
                <a:ea typeface="HG丸ｺﾞｼｯｸM-PRO" panose="020F0600000000000000" pitchFamily="50" charset="-128"/>
              </a:rPr>
              <a:t>手数料の計算方法を、「</a:t>
            </a:r>
            <a:r>
              <a:rPr lang="ja-JP" altLang="en-US" sz="1400" u="sng" dirty="0">
                <a:latin typeface="HGS創英角ﾎﾟｯﾌﾟ体" panose="040B0A00000000000000" pitchFamily="50" charset="-128"/>
                <a:ea typeface="HGS創英角ﾎﾟｯﾌﾟ体" panose="040B0A00000000000000" pitchFamily="50" charset="-128"/>
              </a:rPr>
              <a:t>税抜</a:t>
            </a:r>
            <a:r>
              <a:rPr lang="ja-JP" altLang="en-US" sz="1400" u="sng" dirty="0">
                <a:latin typeface="HG丸ｺﾞｼｯｸM-PRO" panose="020F0600000000000000" pitchFamily="50" charset="-128"/>
                <a:ea typeface="HG丸ｺﾞｼｯｸM-PRO" panose="020F0600000000000000" pitchFamily="50" charset="-128"/>
              </a:rPr>
              <a:t>の売上げ（軽減税率）」から計算する方法に変更する</a:t>
            </a:r>
            <a:endParaRPr lang="en-US" altLang="ja-JP" sz="1400" u="sng" dirty="0">
              <a:latin typeface="HG丸ｺﾞｼｯｸM-PRO" panose="020F0600000000000000" pitchFamily="50" charset="-128"/>
              <a:ea typeface="HG丸ｺﾞｼｯｸM-PRO" panose="020F0600000000000000" pitchFamily="50" charset="-128"/>
            </a:endParaRPr>
          </a:p>
          <a:p>
            <a:pPr marL="174625" indent="-174625">
              <a:spcAft>
                <a:spcPts val="300"/>
              </a:spcAft>
            </a:pPr>
            <a:r>
              <a:rPr lang="ja-JP" altLang="en-US" sz="1400" dirty="0">
                <a:latin typeface="HG丸ｺﾞｼｯｸM-PRO" panose="020F0600000000000000" pitchFamily="50" charset="-128"/>
                <a:ea typeface="HG丸ｺﾞｼｯｸM-PRO" panose="020F0600000000000000" pitchFamily="50" charset="-128"/>
              </a:rPr>
              <a:t>　・</a:t>
            </a:r>
            <a:r>
              <a:rPr lang="ja-JP" altLang="en-US" sz="1400" u="sng" dirty="0">
                <a:latin typeface="HG丸ｺﾞｼｯｸM-PRO" panose="020F0600000000000000" pitchFamily="50" charset="-128"/>
                <a:ea typeface="HG丸ｺﾞｼｯｸM-PRO" panose="020F0600000000000000" pitchFamily="50" charset="-128"/>
              </a:rPr>
              <a:t>手数料率を、標準税率が適用されることによる影響分を考慮した割合に変更する</a:t>
            </a:r>
            <a:endParaRPr lang="en-US" altLang="ja-JP" sz="1400" u="sng" dirty="0">
              <a:latin typeface="HG丸ｺﾞｼｯｸM-PRO" panose="020F0600000000000000" pitchFamily="50" charset="-128"/>
              <a:ea typeface="HG丸ｺﾞｼｯｸM-PRO" panose="020F0600000000000000" pitchFamily="50" charset="-128"/>
            </a:endParaRPr>
          </a:p>
          <a:p>
            <a:pPr marL="174625">
              <a:spcAft>
                <a:spcPts val="600"/>
              </a:spcAft>
            </a:pPr>
            <a:r>
              <a:rPr lang="ja-JP" altLang="en-US" sz="1400" dirty="0">
                <a:latin typeface="HG丸ｺﾞｼｯｸM-PRO" panose="020F0600000000000000" pitchFamily="50" charset="-128"/>
                <a:ea typeface="HG丸ｺﾞｼｯｸM-PRO" panose="020F0600000000000000" pitchFamily="50" charset="-128"/>
              </a:rPr>
              <a:t>といった対応を行うことが考えられる。</a:t>
            </a:r>
            <a:endParaRPr lang="en-US" altLang="ja-JP" sz="1400" dirty="0">
              <a:latin typeface="HG丸ｺﾞｼｯｸM-PRO" panose="020F0600000000000000" pitchFamily="50" charset="-128"/>
              <a:ea typeface="HG丸ｺﾞｼｯｸM-PRO" panose="020F0600000000000000" pitchFamily="50" charset="-128"/>
            </a:endParaRPr>
          </a:p>
          <a:p>
            <a:pPr marL="261938" indent="-261938"/>
            <a:r>
              <a:rPr lang="ja-JP" altLang="en-US" sz="1100" dirty="0">
                <a:latin typeface="HG丸ｺﾞｼｯｸM-PRO" panose="020F0600000000000000" pitchFamily="50" charset="-128"/>
                <a:ea typeface="HG丸ｺﾞｼｯｸM-PRO" panose="020F0600000000000000" pitchFamily="50" charset="-128"/>
              </a:rPr>
              <a:t>（注）売り手と買い手が消費税転嫁対策特別措置法上の特定供給事業者・特定事業者の関係である場合、上記対応を行わないと「買いたたき」に該当すると考えられるため留意。</a:t>
            </a:r>
            <a:endParaRPr lang="en-US" altLang="ja-JP" sz="1100" dirty="0">
              <a:latin typeface="HGS創英角ﾎﾟｯﾌﾟ体" panose="040B0A00000000000000" pitchFamily="50" charset="-128"/>
              <a:ea typeface="HGS創英角ﾎﾟｯﾌﾟ体" panose="040B0A00000000000000" pitchFamily="50" charset="-128"/>
            </a:endParaRPr>
          </a:p>
        </p:txBody>
      </p:sp>
      <p:sp>
        <p:nvSpPr>
          <p:cNvPr id="24" name="角丸四角形 23"/>
          <p:cNvSpPr/>
          <p:nvPr/>
        </p:nvSpPr>
        <p:spPr>
          <a:xfrm>
            <a:off x="6552131" y="4842303"/>
            <a:ext cx="807826" cy="386801"/>
          </a:xfrm>
          <a:prstGeom prst="roundRect">
            <a:avLst/>
          </a:prstGeom>
          <a:noFill/>
          <a:ln w="28575">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lvl="0" algn="ctr"/>
            <a:r>
              <a:rPr lang="en-US" altLang="ja-JP" sz="1400" b="1" u="sng" dirty="0">
                <a:solidFill>
                  <a:srgbClr val="FF0000"/>
                </a:solidFill>
                <a:latin typeface="メイリオ" panose="020B0604030504040204" pitchFamily="50" charset="-128"/>
                <a:ea typeface="メイリオ" panose="020B0604030504040204" pitchFamily="50" charset="-128"/>
              </a:rPr>
              <a:t>×20</a:t>
            </a:r>
            <a:r>
              <a:rPr lang="ja-JP" altLang="en-US" sz="1400" b="1" u="sng" dirty="0">
                <a:solidFill>
                  <a:srgbClr val="FF0000"/>
                </a:solidFill>
                <a:latin typeface="メイリオ" panose="020B0604030504040204" pitchFamily="50" charset="-128"/>
                <a:ea typeface="メイリオ" panose="020B0604030504040204" pitchFamily="50" charset="-128"/>
              </a:rPr>
              <a:t>％</a:t>
            </a:r>
          </a:p>
        </p:txBody>
      </p:sp>
      <p:sp>
        <p:nvSpPr>
          <p:cNvPr id="25" name="曲折矢印 24"/>
          <p:cNvSpPr/>
          <p:nvPr/>
        </p:nvSpPr>
        <p:spPr>
          <a:xfrm>
            <a:off x="2336244" y="4167807"/>
            <a:ext cx="1402700" cy="348565"/>
          </a:xfrm>
          <a:prstGeom prst="bentArrow">
            <a:avLst/>
          </a:prstGeom>
          <a:pattFill prst="dkUpDiag">
            <a:fgClr>
              <a:srgbClr val="CCFFCC"/>
            </a:fgClr>
            <a:bgClr>
              <a:schemeClr val="bg1"/>
            </a:bgClr>
          </a:pattFill>
          <a:ln>
            <a:solidFill>
              <a:srgbClr val="00B05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pic>
        <p:nvPicPr>
          <p:cNvPr id="64" name="図 6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548666" y="4106884"/>
            <a:ext cx="360000" cy="360000"/>
          </a:xfrm>
          <a:prstGeom prst="rect">
            <a:avLst/>
          </a:prstGeom>
        </p:spPr>
      </p:pic>
      <p:sp>
        <p:nvSpPr>
          <p:cNvPr id="75" name="テキスト ボックス 74"/>
          <p:cNvSpPr txBox="1"/>
          <p:nvPr/>
        </p:nvSpPr>
        <p:spPr>
          <a:xfrm>
            <a:off x="18042" y="3058068"/>
            <a:ext cx="5750292" cy="307777"/>
          </a:xfrm>
          <a:prstGeom prst="rect">
            <a:avLst/>
          </a:prstGeom>
          <a:noFill/>
        </p:spPr>
        <p:txBody>
          <a:bodyPr wrap="none" rtlCol="0">
            <a:spAutoFit/>
          </a:bodyPr>
          <a:lstStyle/>
          <a:p>
            <a:r>
              <a:rPr kumimoji="1" lang="ja-JP" altLang="en-US" sz="1400" dirty="0">
                <a:latin typeface="HG丸ｺﾞｼｯｸM-PRO" panose="020F0600000000000000" pitchFamily="50" charset="-128"/>
                <a:ea typeface="HG丸ｺﾞｼｯｸM-PRO" panose="020F0600000000000000" pitchFamily="50" charset="-128"/>
              </a:rPr>
              <a:t>（例）税込販売高に割合を</a:t>
            </a:r>
            <a:r>
              <a:rPr lang="ja-JP" altLang="en-US" sz="1400" dirty="0">
                <a:latin typeface="HG丸ｺﾞｼｯｸM-PRO" panose="020F0600000000000000" pitchFamily="50" charset="-128"/>
                <a:ea typeface="HG丸ｺﾞｼｯｸM-PRO" panose="020F0600000000000000" pitchFamily="50" charset="-128"/>
              </a:rPr>
              <a:t>乗じて自販機の販売手数料を計算</a:t>
            </a:r>
            <a:r>
              <a:rPr kumimoji="1" lang="ja-JP" altLang="en-US" sz="1400" dirty="0">
                <a:latin typeface="HG丸ｺﾞｼｯｸM-PRO" panose="020F0600000000000000" pitchFamily="50" charset="-128"/>
                <a:ea typeface="HG丸ｺﾞｼｯｸM-PRO" panose="020F0600000000000000" pitchFamily="50" charset="-128"/>
              </a:rPr>
              <a:t>する場合</a:t>
            </a:r>
          </a:p>
        </p:txBody>
      </p:sp>
      <p:pic>
        <p:nvPicPr>
          <p:cNvPr id="6" name="図 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160904" y="4377267"/>
            <a:ext cx="564521" cy="770678"/>
          </a:xfrm>
          <a:prstGeom prst="rect">
            <a:avLst/>
          </a:prstGeom>
        </p:spPr>
      </p:pic>
      <p:sp>
        <p:nvSpPr>
          <p:cNvPr id="3" name="上カーブ矢印 2"/>
          <p:cNvSpPr/>
          <p:nvPr/>
        </p:nvSpPr>
        <p:spPr>
          <a:xfrm>
            <a:off x="872751" y="4783190"/>
            <a:ext cx="1533810" cy="433196"/>
          </a:xfrm>
          <a:prstGeom prst="curvedUpArrow">
            <a:avLst/>
          </a:prstGeom>
          <a:solidFill>
            <a:srgbClr val="CCFFCC"/>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pic>
        <p:nvPicPr>
          <p:cNvPr id="2" name="図 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59269" y="4375513"/>
            <a:ext cx="650046" cy="799237"/>
          </a:xfrm>
          <a:prstGeom prst="rect">
            <a:avLst/>
          </a:prstGeom>
        </p:spPr>
      </p:pic>
      <p:pic>
        <p:nvPicPr>
          <p:cNvPr id="68" name="図 6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410646" y="5042420"/>
            <a:ext cx="360000" cy="360000"/>
          </a:xfrm>
          <a:prstGeom prst="rect">
            <a:avLst/>
          </a:prstGeom>
        </p:spPr>
      </p:pic>
      <p:cxnSp>
        <p:nvCxnSpPr>
          <p:cNvPr id="14" name="直線矢印コネクタ 13"/>
          <p:cNvCxnSpPr/>
          <p:nvPr/>
        </p:nvCxnSpPr>
        <p:spPr>
          <a:xfrm flipV="1">
            <a:off x="3446364" y="5398882"/>
            <a:ext cx="367976" cy="34265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9" name="角丸四角形 18"/>
          <p:cNvSpPr/>
          <p:nvPr/>
        </p:nvSpPr>
        <p:spPr>
          <a:xfrm>
            <a:off x="342438" y="5664847"/>
            <a:ext cx="3828674" cy="990735"/>
          </a:xfrm>
          <a:prstGeom prst="roundRect">
            <a:avLst>
              <a:gd name="adj" fmla="val 11068"/>
            </a:avLst>
          </a:prstGeom>
          <a:solidFill>
            <a:srgbClr val="FFFFCC"/>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nSpc>
                <a:spcPts val="1700"/>
              </a:lnSpc>
            </a:pPr>
            <a:r>
              <a:rPr lang="ja-JP" altLang="en-US" sz="1200" dirty="0">
                <a:solidFill>
                  <a:srgbClr val="FF0000"/>
                </a:solidFill>
                <a:latin typeface="HG丸ｺﾞｼｯｸM-PRO" panose="020F0600000000000000" pitchFamily="50" charset="-128"/>
                <a:ea typeface="HG丸ｺﾞｼｯｸM-PRO" panose="020F0600000000000000" pitchFamily="50" charset="-128"/>
              </a:rPr>
              <a:t>標準税率対象</a:t>
            </a:r>
            <a:r>
              <a:rPr lang="ja-JP" altLang="en-US" sz="1200" dirty="0">
                <a:solidFill>
                  <a:prstClr val="black"/>
                </a:solidFill>
                <a:latin typeface="HG丸ｺﾞｼｯｸM-PRO" panose="020F0600000000000000" pitchFamily="50" charset="-128"/>
                <a:ea typeface="HG丸ｺﾞｼｯｸM-PRO" panose="020F0600000000000000" pitchFamily="50" charset="-128"/>
              </a:rPr>
              <a:t>である販売手数料の金額が、</a:t>
            </a:r>
            <a:r>
              <a:rPr lang="ja-JP" altLang="en-US" sz="1200" dirty="0">
                <a:solidFill>
                  <a:srgbClr val="00B050"/>
                </a:solidFill>
                <a:latin typeface="HG丸ｺﾞｼｯｸM-PRO" panose="020F0600000000000000" pitchFamily="50" charset="-128"/>
                <a:ea typeface="HG丸ｺﾞｼｯｸM-PRO" panose="020F0600000000000000" pitchFamily="50" charset="-128"/>
              </a:rPr>
              <a:t>軽減税率対象</a:t>
            </a:r>
            <a:r>
              <a:rPr lang="ja-JP" altLang="en-US" sz="1200" dirty="0">
                <a:solidFill>
                  <a:prstClr val="black"/>
                </a:solidFill>
                <a:latin typeface="HG丸ｺﾞｼｯｸM-PRO" panose="020F0600000000000000" pitchFamily="50" charset="-128"/>
                <a:ea typeface="HG丸ｺﾞｼｯｸM-PRO" panose="020F0600000000000000" pitchFamily="50" charset="-128"/>
              </a:rPr>
              <a:t>の売上高に割合を乗じて算出されることとなることから、結果として</a:t>
            </a:r>
            <a:r>
              <a:rPr lang="ja-JP" altLang="en-US" sz="1200" dirty="0">
                <a:solidFill>
                  <a:prstClr val="black"/>
                </a:solidFill>
                <a:latin typeface="HGS創英角ﾎﾟｯﾌﾟ体" panose="040B0A00000000000000" pitchFamily="50" charset="-128"/>
                <a:ea typeface="HGS創英角ﾎﾟｯﾌﾟ体" panose="040B0A00000000000000" pitchFamily="50" charset="-128"/>
              </a:rPr>
              <a:t>税率引上げ前の金額に据え置かれる</a:t>
            </a:r>
            <a:r>
              <a:rPr lang="ja-JP" altLang="en-US" sz="1200" dirty="0">
                <a:solidFill>
                  <a:prstClr val="black"/>
                </a:solidFill>
                <a:latin typeface="HG丸ｺﾞｼｯｸM-PRO" panose="020F0600000000000000" pitchFamily="50" charset="-128"/>
                <a:ea typeface="HG丸ｺﾞｼｯｸM-PRO" panose="020F0600000000000000" pitchFamily="50" charset="-128"/>
              </a:rPr>
              <a:t>こととなる</a:t>
            </a:r>
          </a:p>
        </p:txBody>
      </p:sp>
      <p:sp>
        <p:nvSpPr>
          <p:cNvPr id="22" name="右矢印 21"/>
          <p:cNvSpPr/>
          <p:nvPr/>
        </p:nvSpPr>
        <p:spPr>
          <a:xfrm>
            <a:off x="4308927" y="5892886"/>
            <a:ext cx="327349" cy="416859"/>
          </a:xfrm>
          <a:prstGeom prst="rightArrow">
            <a:avLst/>
          </a:prstGeom>
          <a:solidFill>
            <a:srgbClr val="EFF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9" name="直線矢印コネクタ 28"/>
          <p:cNvCxnSpPr/>
          <p:nvPr/>
        </p:nvCxnSpPr>
        <p:spPr>
          <a:xfrm flipV="1">
            <a:off x="6645269" y="5147945"/>
            <a:ext cx="226062" cy="467674"/>
          </a:xfrm>
          <a:prstGeom prst="straightConnector1">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23" name="正方形/長方形 22"/>
          <p:cNvSpPr/>
          <p:nvPr/>
        </p:nvSpPr>
        <p:spPr>
          <a:xfrm>
            <a:off x="4696641" y="5359446"/>
            <a:ext cx="4104461" cy="1434057"/>
          </a:xfrm>
          <a:prstGeom prst="rect">
            <a:avLst/>
          </a:prstGeom>
          <a:solidFill>
            <a:srgbClr val="EFF9FF"/>
          </a:solidFill>
          <a:ln>
            <a:solidFill>
              <a:srgbClr val="0070C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ts val="1300"/>
              </a:lnSpc>
              <a:spcAft>
                <a:spcPts val="600"/>
              </a:spcAft>
            </a:pPr>
            <a:r>
              <a:rPr lang="ja-JP" altLang="en-US" sz="1200" dirty="0">
                <a:solidFill>
                  <a:prstClr val="black"/>
                </a:solidFill>
                <a:latin typeface="HG丸ｺﾞｼｯｸM-PRO" panose="020F0600000000000000" pitchFamily="50" charset="-128"/>
                <a:ea typeface="HG丸ｺﾞｼｯｸM-PRO" panose="020F0600000000000000" pitchFamily="50" charset="-128"/>
              </a:rPr>
              <a:t>以下の対応が考えられる</a:t>
            </a:r>
            <a:endParaRPr lang="en-US" altLang="ja-JP" sz="1200" dirty="0">
              <a:solidFill>
                <a:prstClr val="black"/>
              </a:solidFill>
              <a:latin typeface="HG丸ｺﾞｼｯｸM-PRO" panose="020F0600000000000000" pitchFamily="50" charset="-128"/>
              <a:ea typeface="HG丸ｺﾞｼｯｸM-PRO" panose="020F0600000000000000" pitchFamily="50" charset="-128"/>
            </a:endParaRPr>
          </a:p>
          <a:p>
            <a:pPr lvl="0">
              <a:lnSpc>
                <a:spcPts val="1300"/>
              </a:lnSpc>
            </a:pPr>
            <a:r>
              <a:rPr lang="ja-JP" altLang="en-US" sz="1200" dirty="0">
                <a:solidFill>
                  <a:prstClr val="black"/>
                </a:solidFill>
                <a:latin typeface="HG丸ｺﾞｼｯｸM-PRO" panose="020F0600000000000000" pitchFamily="50" charset="-128"/>
                <a:ea typeface="HG丸ｺﾞｼｯｸM-PRO" panose="020F0600000000000000" pitchFamily="50" charset="-128"/>
              </a:rPr>
              <a:t>・</a:t>
            </a:r>
            <a:r>
              <a:rPr lang="ja-JP" altLang="en-US" sz="1200" dirty="0">
                <a:solidFill>
                  <a:prstClr val="black"/>
                </a:solidFill>
                <a:latin typeface="HGS創英角ﾎﾟｯﾌﾟ体" panose="040B0A00000000000000" pitchFamily="50" charset="-128"/>
                <a:ea typeface="HGS創英角ﾎﾟｯﾌﾟ体" panose="040B0A00000000000000" pitchFamily="50" charset="-128"/>
              </a:rPr>
              <a:t>税抜価格から計算する方法に変更する</a:t>
            </a:r>
            <a:endParaRPr lang="en-US" altLang="ja-JP" sz="1200" dirty="0">
              <a:solidFill>
                <a:prstClr val="black"/>
              </a:solidFill>
              <a:latin typeface="HGS創英角ﾎﾟｯﾌﾟ体" panose="040B0A00000000000000" pitchFamily="50" charset="-128"/>
              <a:ea typeface="HGS創英角ﾎﾟｯﾌﾟ体" panose="040B0A00000000000000" pitchFamily="50" charset="-128"/>
            </a:endParaRPr>
          </a:p>
          <a:p>
            <a:pPr marL="182563" lvl="0">
              <a:lnSpc>
                <a:spcPts val="1300"/>
              </a:lnSpc>
            </a:pPr>
            <a:r>
              <a:rPr lang="ja-JP" altLang="en-US" sz="1100" dirty="0">
                <a:solidFill>
                  <a:prstClr val="black"/>
                </a:solidFill>
                <a:latin typeface="HG丸ｺﾞｼｯｸM-PRO" panose="020F0600000000000000" pitchFamily="50" charset="-128"/>
                <a:ea typeface="HG丸ｺﾞｼｯｸM-PRO" panose="020F0600000000000000" pitchFamily="50" charset="-128"/>
              </a:rPr>
              <a:t>（例）</a:t>
            </a:r>
            <a:r>
              <a:rPr lang="en-US" altLang="ja-JP" sz="1100" dirty="0">
                <a:solidFill>
                  <a:prstClr val="black"/>
                </a:solidFill>
                <a:latin typeface="HG丸ｺﾞｼｯｸM-PRO" panose="020F0600000000000000" pitchFamily="50" charset="-128"/>
                <a:ea typeface="HG丸ｺﾞｼｯｸM-PRO" panose="020F0600000000000000" pitchFamily="50" charset="-128"/>
              </a:rPr>
              <a:t>140</a:t>
            </a:r>
            <a:r>
              <a:rPr lang="ja-JP" altLang="en-US" sz="1100" dirty="0">
                <a:solidFill>
                  <a:prstClr val="black"/>
                </a:solidFill>
                <a:latin typeface="HG丸ｺﾞｼｯｸM-PRO" panose="020F0600000000000000" pitchFamily="50" charset="-128"/>
                <a:ea typeface="HG丸ｺﾞｼｯｸM-PRO" panose="020F0600000000000000" pitchFamily="50" charset="-128"/>
              </a:rPr>
              <a:t>円</a:t>
            </a:r>
            <a:r>
              <a:rPr lang="en-US" altLang="ja-JP" sz="1100" dirty="0">
                <a:solidFill>
                  <a:prstClr val="black"/>
                </a:solidFill>
                <a:latin typeface="HG丸ｺﾞｼｯｸM-PRO" panose="020F0600000000000000" pitchFamily="50" charset="-128"/>
                <a:ea typeface="HG丸ｺﾞｼｯｸM-PRO" panose="020F0600000000000000" pitchFamily="50" charset="-128"/>
              </a:rPr>
              <a:t>×100</a:t>
            </a:r>
            <a:r>
              <a:rPr lang="ja-JP" altLang="en-US" sz="1100" dirty="0">
                <a:solidFill>
                  <a:prstClr val="black"/>
                </a:solidFill>
                <a:latin typeface="HG丸ｺﾞｼｯｸM-PRO" panose="020F0600000000000000" pitchFamily="50" charset="-128"/>
                <a:ea typeface="HG丸ｺﾞｼｯｸM-PRO" panose="020F0600000000000000" pitchFamily="50" charset="-128"/>
              </a:rPr>
              <a:t>／</a:t>
            </a:r>
            <a:r>
              <a:rPr lang="en-US" altLang="ja-JP" sz="1100" dirty="0">
                <a:solidFill>
                  <a:prstClr val="black"/>
                </a:solidFill>
                <a:latin typeface="HG丸ｺﾞｼｯｸM-PRO" panose="020F0600000000000000" pitchFamily="50" charset="-128"/>
                <a:ea typeface="HG丸ｺﾞｼｯｸM-PRO" panose="020F0600000000000000" pitchFamily="50" charset="-128"/>
              </a:rPr>
              <a:t>108 </a:t>
            </a:r>
            <a:r>
              <a:rPr lang="ja-JP" altLang="en-US" sz="1100" dirty="0">
                <a:solidFill>
                  <a:prstClr val="black"/>
                </a:solidFill>
                <a:latin typeface="HG丸ｺﾞｼｯｸM-PRO" panose="020F0600000000000000" pitchFamily="50" charset="-128"/>
                <a:ea typeface="HG丸ｺﾞｼｯｸM-PRO" panose="020F0600000000000000" pitchFamily="50" charset="-128"/>
              </a:rPr>
              <a:t>＝</a:t>
            </a:r>
            <a:r>
              <a:rPr lang="en-US" altLang="ja-JP" sz="1100" dirty="0">
                <a:solidFill>
                  <a:prstClr val="black"/>
                </a:solidFill>
                <a:latin typeface="HG丸ｺﾞｼｯｸM-PRO" panose="020F0600000000000000" pitchFamily="50" charset="-128"/>
                <a:ea typeface="HG丸ｺﾞｼｯｸM-PRO" panose="020F0600000000000000" pitchFamily="50" charset="-128"/>
              </a:rPr>
              <a:t>130</a:t>
            </a:r>
            <a:r>
              <a:rPr lang="ja-JP" altLang="en-US" sz="1100" dirty="0">
                <a:solidFill>
                  <a:prstClr val="black"/>
                </a:solidFill>
                <a:latin typeface="HG丸ｺﾞｼｯｸM-PRO" panose="020F0600000000000000" pitchFamily="50" charset="-128"/>
                <a:ea typeface="HG丸ｺﾞｼｯｸM-PRO" panose="020F0600000000000000" pitchFamily="50" charset="-128"/>
              </a:rPr>
              <a:t>円  </a:t>
            </a:r>
            <a:endParaRPr lang="en-US" altLang="ja-JP" sz="1100" dirty="0">
              <a:solidFill>
                <a:prstClr val="black"/>
              </a:solidFill>
              <a:latin typeface="HG丸ｺﾞｼｯｸM-PRO" panose="020F0600000000000000" pitchFamily="50" charset="-128"/>
              <a:ea typeface="HG丸ｺﾞｼｯｸM-PRO" panose="020F0600000000000000" pitchFamily="50" charset="-128"/>
            </a:endParaRPr>
          </a:p>
          <a:p>
            <a:pPr marL="182563" lvl="0">
              <a:lnSpc>
                <a:spcPts val="1300"/>
              </a:lnSpc>
              <a:spcAft>
                <a:spcPts val="600"/>
              </a:spcAft>
            </a:pPr>
            <a:r>
              <a:rPr lang="ja-JP" altLang="en-US" sz="1100" dirty="0">
                <a:solidFill>
                  <a:prstClr val="black"/>
                </a:solidFill>
                <a:latin typeface="HG丸ｺﾞｼｯｸM-PRO" panose="020F0600000000000000" pitchFamily="50" charset="-128"/>
                <a:ea typeface="HG丸ｺﾞｼｯｸM-PRO" panose="020F0600000000000000" pitchFamily="50" charset="-128"/>
              </a:rPr>
              <a:t>　　→</a:t>
            </a:r>
            <a:r>
              <a:rPr lang="en-US" altLang="ja-JP" sz="1100" dirty="0">
                <a:solidFill>
                  <a:prstClr val="black"/>
                </a:solidFill>
                <a:latin typeface="HG丸ｺﾞｼｯｸM-PRO" panose="020F0600000000000000" pitchFamily="50" charset="-128"/>
                <a:ea typeface="HG丸ｺﾞｼｯｸM-PRO" panose="020F0600000000000000" pitchFamily="50" charset="-128"/>
              </a:rPr>
              <a:t>130</a:t>
            </a:r>
            <a:r>
              <a:rPr lang="ja-JP" altLang="en-US" sz="1100" dirty="0">
                <a:solidFill>
                  <a:prstClr val="black"/>
                </a:solidFill>
                <a:latin typeface="HG丸ｺﾞｼｯｸM-PRO" panose="020F0600000000000000" pitchFamily="50" charset="-128"/>
                <a:ea typeface="HG丸ｺﾞｼｯｸM-PRO" panose="020F0600000000000000" pitchFamily="50" charset="-128"/>
              </a:rPr>
              <a:t>円</a:t>
            </a:r>
            <a:r>
              <a:rPr lang="en-US" altLang="ja-JP" sz="1100" dirty="0">
                <a:solidFill>
                  <a:prstClr val="black"/>
                </a:solidFill>
                <a:latin typeface="HG丸ｺﾞｼｯｸM-PRO" panose="020F0600000000000000" pitchFamily="50" charset="-128"/>
                <a:ea typeface="HG丸ｺﾞｼｯｸM-PRO" panose="020F0600000000000000" pitchFamily="50" charset="-128"/>
              </a:rPr>
              <a:t>×20</a:t>
            </a:r>
            <a:r>
              <a:rPr lang="ja-JP" altLang="en-US" sz="1100" dirty="0">
                <a:solidFill>
                  <a:prstClr val="black"/>
                </a:solidFill>
                <a:latin typeface="HG丸ｺﾞｼｯｸM-PRO" panose="020F0600000000000000" pitchFamily="50" charset="-128"/>
                <a:ea typeface="HG丸ｺﾞｼｯｸM-PRO" panose="020F0600000000000000" pitchFamily="50" charset="-128"/>
              </a:rPr>
              <a:t>％ ＝</a:t>
            </a:r>
            <a:r>
              <a:rPr lang="en-US" altLang="ja-JP" sz="1100" dirty="0">
                <a:solidFill>
                  <a:prstClr val="black"/>
                </a:solidFill>
                <a:latin typeface="HG丸ｺﾞｼｯｸM-PRO" panose="020F0600000000000000" pitchFamily="50" charset="-128"/>
                <a:ea typeface="HG丸ｺﾞｼｯｸM-PRO" panose="020F0600000000000000" pitchFamily="50" charset="-128"/>
              </a:rPr>
              <a:t>26</a:t>
            </a:r>
            <a:r>
              <a:rPr lang="ja-JP" altLang="en-US" sz="1100" dirty="0">
                <a:solidFill>
                  <a:prstClr val="black"/>
                </a:solidFill>
                <a:latin typeface="HG丸ｺﾞｼｯｸM-PRO" panose="020F0600000000000000" pitchFamily="50" charset="-128"/>
                <a:ea typeface="HG丸ｺﾞｼｯｸM-PRO" panose="020F0600000000000000" pitchFamily="50" charset="-128"/>
              </a:rPr>
              <a:t>円（税抜）→ </a:t>
            </a:r>
            <a:r>
              <a:rPr lang="en-US" altLang="ja-JP" sz="1100" b="1" u="sng" dirty="0">
                <a:solidFill>
                  <a:prstClr val="black"/>
                </a:solidFill>
                <a:latin typeface="HG丸ｺﾞｼｯｸM-PRO" panose="020F0600000000000000" pitchFamily="50" charset="-128"/>
                <a:ea typeface="HG丸ｺﾞｼｯｸM-PRO" panose="020F0600000000000000" pitchFamily="50" charset="-128"/>
              </a:rPr>
              <a:t>29</a:t>
            </a:r>
            <a:r>
              <a:rPr lang="ja-JP" altLang="en-US" sz="1100" b="1" u="sng" dirty="0">
                <a:solidFill>
                  <a:prstClr val="black"/>
                </a:solidFill>
                <a:latin typeface="HG丸ｺﾞｼｯｸM-PRO" panose="020F0600000000000000" pitchFamily="50" charset="-128"/>
                <a:ea typeface="HG丸ｺﾞｼｯｸM-PRO" panose="020F0600000000000000" pitchFamily="50" charset="-128"/>
              </a:rPr>
              <a:t>円（税込）</a:t>
            </a:r>
            <a:endParaRPr lang="en-US" altLang="ja-JP" sz="1100" b="1" u="sng" dirty="0">
              <a:solidFill>
                <a:prstClr val="black"/>
              </a:solidFill>
              <a:latin typeface="HG丸ｺﾞｼｯｸM-PRO" panose="020F0600000000000000" pitchFamily="50" charset="-128"/>
              <a:ea typeface="HG丸ｺﾞｼｯｸM-PRO" panose="020F0600000000000000" pitchFamily="50" charset="-128"/>
            </a:endParaRPr>
          </a:p>
          <a:p>
            <a:pPr lvl="0">
              <a:lnSpc>
                <a:spcPts val="1300"/>
              </a:lnSpc>
            </a:pPr>
            <a:r>
              <a:rPr lang="ja-JP" altLang="en-US" sz="1200" dirty="0">
                <a:solidFill>
                  <a:prstClr val="black"/>
                </a:solidFill>
                <a:latin typeface="HG丸ｺﾞｼｯｸM-PRO" panose="020F0600000000000000" pitchFamily="50" charset="-128"/>
                <a:ea typeface="HG丸ｺﾞｼｯｸM-PRO" panose="020F0600000000000000" pitchFamily="50" charset="-128"/>
              </a:rPr>
              <a:t>・</a:t>
            </a:r>
            <a:r>
              <a:rPr lang="ja-JP" altLang="en-US" sz="1200" dirty="0">
                <a:solidFill>
                  <a:prstClr val="black"/>
                </a:solidFill>
                <a:latin typeface="HGS創英角ﾎﾟｯﾌﾟ体" panose="040B0A00000000000000" pitchFamily="50" charset="-128"/>
                <a:ea typeface="HGS創英角ﾎﾟｯﾌﾟ体" panose="040B0A00000000000000" pitchFamily="50" charset="-128"/>
              </a:rPr>
              <a:t>手数料率を変更する</a:t>
            </a:r>
            <a:endParaRPr lang="en-US" altLang="ja-JP" sz="1200" dirty="0">
              <a:solidFill>
                <a:prstClr val="black"/>
              </a:solidFill>
              <a:latin typeface="HGS創英角ﾎﾟｯﾌﾟ体" panose="040B0A00000000000000" pitchFamily="50" charset="-128"/>
              <a:ea typeface="HGS創英角ﾎﾟｯﾌﾟ体" panose="040B0A00000000000000" pitchFamily="50" charset="-128"/>
            </a:endParaRPr>
          </a:p>
          <a:p>
            <a:pPr marL="182563" lvl="0">
              <a:lnSpc>
                <a:spcPts val="1300"/>
              </a:lnSpc>
            </a:pPr>
            <a:r>
              <a:rPr lang="ja-JP" altLang="en-US" sz="1100" dirty="0">
                <a:solidFill>
                  <a:prstClr val="black"/>
                </a:solidFill>
                <a:latin typeface="HG丸ｺﾞｼｯｸM-PRO" panose="020F0600000000000000" pitchFamily="50" charset="-128"/>
                <a:ea typeface="HG丸ｺﾞｼｯｸM-PRO" panose="020F0600000000000000" pitchFamily="50" charset="-128"/>
              </a:rPr>
              <a:t>（例）</a:t>
            </a:r>
            <a:r>
              <a:rPr lang="en-US" altLang="ja-JP" sz="1100" dirty="0">
                <a:solidFill>
                  <a:prstClr val="black"/>
                </a:solidFill>
                <a:latin typeface="HG丸ｺﾞｼｯｸM-PRO" panose="020F0600000000000000" pitchFamily="50" charset="-128"/>
                <a:ea typeface="HG丸ｺﾞｼｯｸM-PRO" panose="020F0600000000000000" pitchFamily="50" charset="-128"/>
              </a:rPr>
              <a:t>20</a:t>
            </a:r>
            <a:r>
              <a:rPr lang="ja-JP" altLang="en-US" sz="1100" dirty="0">
                <a:solidFill>
                  <a:prstClr val="black"/>
                </a:solidFill>
                <a:latin typeface="HG丸ｺﾞｼｯｸM-PRO" panose="020F0600000000000000" pitchFamily="50" charset="-128"/>
                <a:ea typeface="HG丸ｺﾞｼｯｸM-PRO" panose="020F0600000000000000" pitchFamily="50" charset="-128"/>
              </a:rPr>
              <a:t>％ → </a:t>
            </a:r>
            <a:r>
              <a:rPr lang="en-US" altLang="ja-JP" sz="1100" dirty="0">
                <a:solidFill>
                  <a:prstClr val="black"/>
                </a:solidFill>
                <a:latin typeface="HG丸ｺﾞｼｯｸM-PRO" panose="020F0600000000000000" pitchFamily="50" charset="-128"/>
                <a:ea typeface="HG丸ｺﾞｼｯｸM-PRO" panose="020F0600000000000000" pitchFamily="50" charset="-128"/>
              </a:rPr>
              <a:t>20.37</a:t>
            </a:r>
            <a:r>
              <a:rPr lang="ja-JP" altLang="en-US" sz="1100" dirty="0">
                <a:solidFill>
                  <a:prstClr val="black"/>
                </a:solidFill>
                <a:latin typeface="HG丸ｺﾞｼｯｸM-PRO" panose="020F0600000000000000" pitchFamily="50" charset="-128"/>
                <a:ea typeface="HG丸ｺﾞｼｯｸM-PRO" panose="020F0600000000000000" pitchFamily="50" charset="-128"/>
              </a:rPr>
              <a:t>％ 　</a:t>
            </a:r>
            <a:endParaRPr lang="en-US" altLang="ja-JP" sz="1100" dirty="0">
              <a:solidFill>
                <a:prstClr val="black"/>
              </a:solidFill>
              <a:latin typeface="HG丸ｺﾞｼｯｸM-PRO" panose="020F0600000000000000" pitchFamily="50" charset="-128"/>
              <a:ea typeface="HG丸ｺﾞｼｯｸM-PRO" panose="020F0600000000000000" pitchFamily="50" charset="-128"/>
            </a:endParaRPr>
          </a:p>
          <a:p>
            <a:pPr marL="182563" lvl="0">
              <a:lnSpc>
                <a:spcPts val="1300"/>
              </a:lnSpc>
            </a:pPr>
            <a:r>
              <a:rPr lang="ja-JP" altLang="en-US" sz="1100" dirty="0">
                <a:solidFill>
                  <a:prstClr val="black"/>
                </a:solidFill>
                <a:latin typeface="HG丸ｺﾞｼｯｸM-PRO" panose="020F0600000000000000" pitchFamily="50" charset="-128"/>
                <a:ea typeface="HG丸ｺﾞｼｯｸM-PRO" panose="020F0600000000000000" pitchFamily="50" charset="-128"/>
              </a:rPr>
              <a:t>　　　</a:t>
            </a:r>
            <a:r>
              <a:rPr lang="en-US" altLang="ja-JP" sz="1100" dirty="0">
                <a:solidFill>
                  <a:prstClr val="black"/>
                </a:solidFill>
                <a:latin typeface="HG丸ｺﾞｼｯｸM-PRO" panose="020F0600000000000000" pitchFamily="50" charset="-128"/>
                <a:ea typeface="HG丸ｺﾞｼｯｸM-PRO" panose="020F0600000000000000" pitchFamily="50" charset="-128"/>
              </a:rPr>
              <a:t>140</a:t>
            </a:r>
            <a:r>
              <a:rPr lang="ja-JP" altLang="en-US" sz="1100" dirty="0">
                <a:solidFill>
                  <a:prstClr val="black"/>
                </a:solidFill>
                <a:latin typeface="HG丸ｺﾞｼｯｸM-PRO" panose="020F0600000000000000" pitchFamily="50" charset="-128"/>
                <a:ea typeface="HG丸ｺﾞｼｯｸM-PRO" panose="020F0600000000000000" pitchFamily="50" charset="-128"/>
              </a:rPr>
              <a:t>円（税込）</a:t>
            </a:r>
            <a:r>
              <a:rPr lang="en-US" altLang="ja-JP" sz="1100" dirty="0">
                <a:solidFill>
                  <a:prstClr val="black"/>
                </a:solidFill>
                <a:latin typeface="HG丸ｺﾞｼｯｸM-PRO" panose="020F0600000000000000" pitchFamily="50" charset="-128"/>
                <a:ea typeface="HG丸ｺﾞｼｯｸM-PRO" panose="020F0600000000000000" pitchFamily="50" charset="-128"/>
              </a:rPr>
              <a:t>×20.37</a:t>
            </a:r>
            <a:r>
              <a:rPr lang="ja-JP" altLang="en-US" sz="1100" dirty="0">
                <a:solidFill>
                  <a:prstClr val="black"/>
                </a:solidFill>
                <a:latin typeface="HG丸ｺﾞｼｯｸM-PRO" panose="020F0600000000000000" pitchFamily="50" charset="-128"/>
                <a:ea typeface="HG丸ｺﾞｼｯｸM-PRO" panose="020F0600000000000000" pitchFamily="50" charset="-128"/>
              </a:rPr>
              <a:t>％ ＝ </a:t>
            </a:r>
            <a:r>
              <a:rPr lang="en-US" altLang="ja-JP" sz="1100" b="1" u="sng" dirty="0">
                <a:solidFill>
                  <a:prstClr val="black"/>
                </a:solidFill>
                <a:latin typeface="HG丸ｺﾞｼｯｸM-PRO" panose="020F0600000000000000" pitchFamily="50" charset="-128"/>
                <a:ea typeface="HG丸ｺﾞｼｯｸM-PRO" panose="020F0600000000000000" pitchFamily="50" charset="-128"/>
              </a:rPr>
              <a:t>29</a:t>
            </a:r>
            <a:r>
              <a:rPr lang="ja-JP" altLang="en-US" sz="1100" b="1" u="sng" dirty="0">
                <a:solidFill>
                  <a:prstClr val="black"/>
                </a:solidFill>
                <a:latin typeface="HG丸ｺﾞｼｯｸM-PRO" panose="020F0600000000000000" pitchFamily="50" charset="-128"/>
                <a:ea typeface="HG丸ｺﾞｼｯｸM-PRO" panose="020F0600000000000000" pitchFamily="50" charset="-128"/>
              </a:rPr>
              <a:t>円（税込）</a:t>
            </a:r>
            <a:endParaRPr lang="en-US" altLang="ja-JP" sz="1100" b="1" u="sng" dirty="0">
              <a:solidFill>
                <a:prstClr val="black"/>
              </a:solidFill>
              <a:latin typeface="HG丸ｺﾞｼｯｸM-PRO" panose="020F0600000000000000" pitchFamily="50" charset="-128"/>
              <a:ea typeface="HG丸ｺﾞｼｯｸM-PRO" panose="020F0600000000000000" pitchFamily="50" charset="-128"/>
            </a:endParaRPr>
          </a:p>
        </p:txBody>
      </p:sp>
      <p:sp>
        <p:nvSpPr>
          <p:cNvPr id="35" name="円形吹き出し 34"/>
          <p:cNvSpPr/>
          <p:nvPr/>
        </p:nvSpPr>
        <p:spPr>
          <a:xfrm>
            <a:off x="7626786" y="5615619"/>
            <a:ext cx="794491" cy="250868"/>
          </a:xfrm>
          <a:prstGeom prst="wedgeEllipseCallout">
            <a:avLst>
              <a:gd name="adj1" fmla="val -58338"/>
              <a:gd name="adj2" fmla="val 91428"/>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altLang="ja-JP" sz="1000" b="1" dirty="0">
                <a:solidFill>
                  <a:schemeClr val="tx1"/>
                </a:solidFill>
                <a:latin typeface="メイリオ" panose="020B0604030504040204" pitchFamily="50" charset="-128"/>
                <a:ea typeface="メイリオ" panose="020B0604030504040204" pitchFamily="50" charset="-128"/>
              </a:rPr>
              <a:t>×1.1</a:t>
            </a:r>
            <a:endParaRPr lang="ja-JP" altLang="en-US" sz="1000" b="1" dirty="0">
              <a:solidFill>
                <a:schemeClr val="tx1"/>
              </a:solidFill>
              <a:latin typeface="メイリオ" panose="020B0604030504040204" pitchFamily="50" charset="-128"/>
              <a:ea typeface="メイリオ" panose="020B0604030504040204" pitchFamily="50" charset="-128"/>
            </a:endParaRPr>
          </a:p>
        </p:txBody>
      </p:sp>
      <p:sp>
        <p:nvSpPr>
          <p:cNvPr id="5" name="Rectangle 1"/>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
        <p:nvSpPr>
          <p:cNvPr id="37" name="テキスト ボックス 36"/>
          <p:cNvSpPr txBox="1"/>
          <p:nvPr/>
        </p:nvSpPr>
        <p:spPr>
          <a:xfrm>
            <a:off x="2334952" y="3591819"/>
            <a:ext cx="1454244" cy="261610"/>
          </a:xfrm>
          <a:prstGeom prst="rect">
            <a:avLst/>
          </a:prstGeom>
          <a:noFill/>
        </p:spPr>
        <p:txBody>
          <a:bodyPr wrap="none" rtlCol="0">
            <a:spAutoFit/>
          </a:bodyPr>
          <a:lstStyle/>
          <a:p>
            <a:pPr algn="ctr"/>
            <a:r>
              <a:rPr lang="ja-JP" altLang="en-US" sz="1100" dirty="0">
                <a:latin typeface="HG丸ｺﾞｼｯｸM-PRO" panose="020F0600000000000000" pitchFamily="50" charset="-128"/>
                <a:ea typeface="HG丸ｺﾞｼｯｸM-PRO" panose="020F0600000000000000" pitchFamily="50" charset="-128"/>
              </a:rPr>
              <a:t>（特定供給事業者）</a:t>
            </a:r>
            <a:endParaRPr kumimoji="1" lang="ja-JP" altLang="en-US" sz="1100" dirty="0">
              <a:latin typeface="HG丸ｺﾞｼｯｸM-PRO" panose="020F0600000000000000" pitchFamily="50" charset="-128"/>
              <a:ea typeface="HG丸ｺﾞｼｯｸM-PRO" panose="020F0600000000000000" pitchFamily="50" charset="-128"/>
            </a:endParaRPr>
          </a:p>
        </p:txBody>
      </p:sp>
      <p:sp>
        <p:nvSpPr>
          <p:cNvPr id="38" name="テキスト ボックス 37"/>
          <p:cNvSpPr txBox="1"/>
          <p:nvPr/>
        </p:nvSpPr>
        <p:spPr>
          <a:xfrm>
            <a:off x="6946421" y="3591819"/>
            <a:ext cx="1172116" cy="261610"/>
          </a:xfrm>
          <a:prstGeom prst="rect">
            <a:avLst/>
          </a:prstGeom>
          <a:noFill/>
        </p:spPr>
        <p:txBody>
          <a:bodyPr wrap="none" rtlCol="0">
            <a:spAutoFit/>
          </a:bodyPr>
          <a:lstStyle/>
          <a:p>
            <a:pPr algn="ctr"/>
            <a:r>
              <a:rPr lang="ja-JP" altLang="en-US" sz="1100" dirty="0">
                <a:latin typeface="HG丸ｺﾞｼｯｸM-PRO" panose="020F0600000000000000" pitchFamily="50" charset="-128"/>
                <a:ea typeface="HG丸ｺﾞｼｯｸM-PRO" panose="020F0600000000000000" pitchFamily="50" charset="-128"/>
              </a:rPr>
              <a:t>（特定事業者）</a:t>
            </a:r>
            <a:endParaRPr kumimoji="1" lang="ja-JP" altLang="en-US" sz="1100" dirty="0">
              <a:latin typeface="HG丸ｺﾞｼｯｸM-PRO" panose="020F0600000000000000" pitchFamily="50" charset="-128"/>
              <a:ea typeface="HG丸ｺﾞｼｯｸM-PRO" panose="020F0600000000000000" pitchFamily="50" charset="-128"/>
            </a:endParaRPr>
          </a:p>
        </p:txBody>
      </p:sp>
      <p:sp>
        <p:nvSpPr>
          <p:cNvPr id="39" name="テキスト ボックス 38"/>
          <p:cNvSpPr txBox="1"/>
          <p:nvPr/>
        </p:nvSpPr>
        <p:spPr>
          <a:xfrm>
            <a:off x="343118" y="5169719"/>
            <a:ext cx="1082348" cy="307777"/>
          </a:xfrm>
          <a:prstGeom prst="rect">
            <a:avLst/>
          </a:prstGeom>
          <a:noFill/>
        </p:spPr>
        <p:txBody>
          <a:bodyPr wrap="none" rtlCol="0">
            <a:spAutoFit/>
          </a:bodyPr>
          <a:lstStyle/>
          <a:p>
            <a:pPr algn="ctr"/>
            <a:r>
              <a:rPr kumimoji="1" lang="en-US" altLang="ja-JP" sz="1400" dirty="0">
                <a:latin typeface="HG丸ｺﾞｼｯｸM-PRO" panose="020F0600000000000000" pitchFamily="50" charset="-128"/>
                <a:ea typeface="HG丸ｺﾞｼｯｸM-PRO" panose="020F0600000000000000" pitchFamily="50" charset="-128"/>
              </a:rPr>
              <a:t>【</a:t>
            </a:r>
            <a:r>
              <a:rPr lang="ja-JP" altLang="en-US" sz="1400" dirty="0">
                <a:latin typeface="HG丸ｺﾞｼｯｸM-PRO" panose="020F0600000000000000" pitchFamily="50" charset="-128"/>
                <a:ea typeface="HG丸ｺﾞｼｯｸM-PRO" panose="020F0600000000000000" pitchFamily="50" charset="-128"/>
              </a:rPr>
              <a:t>消費</a:t>
            </a:r>
            <a:r>
              <a:rPr kumimoji="1" lang="ja-JP" altLang="en-US" sz="1400" dirty="0">
                <a:latin typeface="HG丸ｺﾞｼｯｸM-PRO" panose="020F0600000000000000" pitchFamily="50" charset="-128"/>
                <a:ea typeface="HG丸ｺﾞｼｯｸM-PRO" panose="020F0600000000000000" pitchFamily="50" charset="-128"/>
              </a:rPr>
              <a:t>者</a:t>
            </a:r>
            <a:r>
              <a:rPr kumimoji="1" lang="en-US" altLang="ja-JP" sz="1400" dirty="0">
                <a:latin typeface="HG丸ｺﾞｼｯｸM-PRO" panose="020F0600000000000000" pitchFamily="50" charset="-128"/>
                <a:ea typeface="HG丸ｺﾞｼｯｸM-PRO" panose="020F0600000000000000" pitchFamily="50" charset="-128"/>
              </a:rPr>
              <a:t>】</a:t>
            </a:r>
            <a:endParaRPr kumimoji="1" lang="ja-JP" altLang="en-US" sz="14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7754939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1265</TotalTime>
  <Words>145</Words>
  <Application>Microsoft Office PowerPoint</Application>
  <PresentationFormat>画面に合わせる (4:3)</PresentationFormat>
  <Paragraphs>33</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HGS創英角ﾎﾟｯﾌﾟ体</vt:lpstr>
      <vt:lpstr>HG丸ｺﾞｼｯｸM-PRO</vt:lpstr>
      <vt:lpstr>ＭＳ Ｐゴシック</vt:lpstr>
      <vt:lpstr>メイリオ</vt:lpstr>
      <vt:lpstr>Arial</vt:lpstr>
      <vt:lpstr>Calibri</vt:lpstr>
      <vt:lpstr>Calibri Light</vt:lpstr>
      <vt:lpstr>Office テーマ</vt:lpstr>
      <vt:lpstr>PowerPoint プレゼンテーション</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S</dc:creator>
  <cp:lastModifiedBy>山本　剛</cp:lastModifiedBy>
  <cp:revision>43</cp:revision>
  <cp:lastPrinted>2019-03-13T09:02:43Z</cp:lastPrinted>
  <dcterms:created xsi:type="dcterms:W3CDTF">2018-11-27T01:02:05Z</dcterms:created>
  <dcterms:modified xsi:type="dcterms:W3CDTF">2019-03-25T04:55:05Z</dcterms:modified>
</cp:coreProperties>
</file>